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47" r:id="rId4"/>
  </p:sldMasterIdLst>
  <p:notesMasterIdLst>
    <p:notesMasterId r:id="rId13"/>
  </p:notesMasterIdLst>
  <p:handoutMasterIdLst>
    <p:handoutMasterId r:id="rId14"/>
  </p:handoutMasterIdLst>
  <p:sldIdLst>
    <p:sldId id="258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9144000" cy="6858000" type="screen4x3"/>
  <p:notesSz cx="6797675" cy="9926638"/>
  <p:defaultTextStyle>
    <a:defPPr>
      <a:defRPr lang="de-CH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86">
          <p15:clr>
            <a:srgbClr val="A4A3A4"/>
          </p15:clr>
        </p15:guide>
        <p15:guide id="2" orient="horz" pos="989">
          <p15:clr>
            <a:srgbClr val="A4A3A4"/>
          </p15:clr>
        </p15:guide>
        <p15:guide id="3" orient="horz" pos="4082">
          <p15:clr>
            <a:srgbClr val="A4A3A4"/>
          </p15:clr>
        </p15:guide>
        <p15:guide id="4" orient="horz" pos="4246">
          <p15:clr>
            <a:srgbClr val="A4A3A4"/>
          </p15:clr>
        </p15:guide>
        <p15:guide id="5" orient="horz" pos="2326">
          <p15:clr>
            <a:srgbClr val="A4A3A4"/>
          </p15:clr>
        </p15:guide>
        <p15:guide id="6" orient="horz" pos="3805">
          <p15:clr>
            <a:srgbClr val="A4A3A4"/>
          </p15:clr>
        </p15:guide>
        <p15:guide id="7" orient="horz" pos="629">
          <p15:clr>
            <a:srgbClr val="A4A3A4"/>
          </p15:clr>
        </p15:guide>
        <p15:guide id="8" pos="464">
          <p15:clr>
            <a:srgbClr val="A4A3A4"/>
          </p15:clr>
        </p15:guide>
        <p15:guide id="9" pos="155">
          <p15:clr>
            <a:srgbClr val="A4A3A4"/>
          </p15:clr>
        </p15:guide>
        <p15:guide id="10" pos="3001">
          <p15:clr>
            <a:srgbClr val="A4A3A4"/>
          </p15:clr>
        </p15:guide>
        <p15:guide id="11" pos="5297">
          <p15:clr>
            <a:srgbClr val="A4A3A4"/>
          </p15:clr>
        </p15:guide>
        <p15:guide id="12" pos="2758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127">
          <p15:clr>
            <a:srgbClr val="A4A3A4"/>
          </p15:clr>
        </p15:guide>
        <p15:guide id="2" pos="2141">
          <p15:clr>
            <a:srgbClr val="A4A3A4"/>
          </p15:clr>
        </p15:guide>
      </p15:notes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Giorgi Corinne" initials="GC" lastIdx="0" clrIdx="0">
    <p:extLst/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FFFFFF"/>
    <a:srgbClr val="004563"/>
    <a:srgbClr val="99C5C8"/>
    <a:srgbClr val="004893"/>
    <a:srgbClr val="C3C4C5"/>
    <a:srgbClr val="FF1821"/>
    <a:srgbClr val="103184"/>
    <a:srgbClr val="4977B6"/>
    <a:srgbClr val="B2C7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Aucun style, aucune grille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ittlere Formatvorlage 2 - Akz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792" autoAdjust="0"/>
  </p:normalViewPr>
  <p:slideViewPr>
    <p:cSldViewPr snapToGrid="0" showGuides="1">
      <p:cViewPr varScale="1">
        <p:scale>
          <a:sx n="99" d="100"/>
          <a:sy n="99" d="100"/>
        </p:scale>
        <p:origin x="1240" y="176"/>
      </p:cViewPr>
      <p:guideLst>
        <p:guide orient="horz" pos="386"/>
        <p:guide orient="horz" pos="989"/>
        <p:guide orient="horz" pos="4082"/>
        <p:guide orient="horz" pos="4246"/>
        <p:guide orient="horz" pos="2326"/>
        <p:guide orient="horz" pos="3805"/>
        <p:guide orient="horz" pos="629"/>
        <p:guide pos="464"/>
        <p:guide pos="155"/>
        <p:guide pos="3001"/>
        <p:guide pos="5297"/>
        <p:guide pos="2758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0"/>
    </p:cViewPr>
  </p:sorterViewPr>
  <p:notesViewPr>
    <p:cSldViewPr snapToGrid="0" showGuides="1">
      <p:cViewPr varScale="1">
        <p:scale>
          <a:sx n="82" d="100"/>
          <a:sy n="82" d="100"/>
        </p:scale>
        <p:origin x="-3954" y="-96"/>
      </p:cViewPr>
      <p:guideLst>
        <p:guide orient="horz" pos="3127"/>
        <p:guide pos="2141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notesMaster" Target="notesMasters/notesMaster1.xml"/><Relationship Id="rId14" Type="http://schemas.openxmlformats.org/officeDocument/2006/relationships/handoutMaster" Target="handoutMasters/handoutMaster1.xml"/><Relationship Id="rId15" Type="http://schemas.openxmlformats.org/officeDocument/2006/relationships/commentAuthors" Target="commentAuthors.xml"/><Relationship Id="rId16" Type="http://schemas.openxmlformats.org/officeDocument/2006/relationships/presProps" Target="presProps.xml"/><Relationship Id="rId17" Type="http://schemas.openxmlformats.org/officeDocument/2006/relationships/viewProps" Target="viewProps.xml"/><Relationship Id="rId18" Type="http://schemas.openxmlformats.org/officeDocument/2006/relationships/theme" Target="theme/theme1.xml"/><Relationship Id="rId19" Type="http://schemas.openxmlformats.org/officeDocument/2006/relationships/tableStyles" Target="tableStyles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9" Type="http://schemas.openxmlformats.org/officeDocument/2006/relationships/slide" Target="slides/slide5.xml"/><Relationship Id="rId10" Type="http://schemas.openxmlformats.org/officeDocument/2006/relationships/slide" Target="slides/slide6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 dirty="0">
              <a:latin typeface="Century Gothic" pitchFamily="34" charset="0"/>
            </a:endParaRPr>
          </a:p>
        </p:txBody>
      </p:sp>
      <p:sp>
        <p:nvSpPr>
          <p:cNvPr id="3" name="Datumsplatzhalter 2"/>
          <p:cNvSpPr>
            <a:spLocks noGrp="1"/>
          </p:cNvSpPr>
          <p:nvPr>
            <p:ph type="dt" sz="quarter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2697110-58D1-4B08-BE59-907D76DEA1EA}" type="datetimeFigureOut">
              <a:rPr lang="de-CH" smtClean="0">
                <a:latin typeface="Century Gothic" pitchFamily="34" charset="0"/>
              </a:rPr>
              <a:pPr/>
              <a:t>13.07.17</a:t>
            </a:fld>
            <a:endParaRPr lang="de-CH" dirty="0">
              <a:latin typeface="Century Gothic" pitchFamily="34" charset="0"/>
            </a:endParaRPr>
          </a:p>
        </p:txBody>
      </p:sp>
      <p:sp>
        <p:nvSpPr>
          <p:cNvPr id="4" name="Fusszeilenplatzhalter 3"/>
          <p:cNvSpPr>
            <a:spLocks noGrp="1"/>
          </p:cNvSpPr>
          <p:nvPr>
            <p:ph type="ftr" sz="quarter" idx="2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 dirty="0">
              <a:latin typeface="Century Gothic" pitchFamily="34" charset="0"/>
            </a:endParaRPr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3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AF20653-8663-42A7-A389-D0316F5AB622}" type="slidenum">
              <a:rPr lang="de-CH" smtClean="0">
                <a:latin typeface="Century Gothic" pitchFamily="34" charset="0"/>
              </a:rPr>
              <a:pPr/>
              <a:t>‹#›</a:t>
            </a:fld>
            <a:endParaRPr lang="de-CH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0095304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png>
</file>

<file path=ppt/media/image11.png>
</file>

<file path=ppt/media/image12.png>
</file>

<file path=ppt/media/image13.png>
</file>

<file path=ppt/media/image14.jpg>
</file>

<file path=ppt/media/image2.png>
</file>

<file path=ppt/media/image3.png>
</file>

<file path=ppt/media/image4.png>
</file>

<file path=ppt/media/image5.jpeg>
</file>

<file path=ppt/media/image6.jpeg>
</file>

<file path=ppt/media/image7.pn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Century Gothic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50443" y="0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Century Gothic" pitchFamily="34" charset="0"/>
              </a:defRPr>
            </a:lvl1pPr>
          </a:lstStyle>
          <a:p>
            <a:fld id="{FDCDEFE6-5B54-4838-86E6-97123BEF1300}" type="datetimeFigureOut">
              <a:rPr lang="de-CH" smtClean="0"/>
              <a:pPr/>
              <a:t>13.07.17</a:t>
            </a:fld>
            <a:endParaRPr lang="de-CH" dirty="0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917575" y="744538"/>
            <a:ext cx="4962525" cy="3722687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 dirty="0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79768" y="4715153"/>
            <a:ext cx="5438140" cy="44669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CH"/>
              <a:t>Textmasterformat bearbeiten</a:t>
            </a:r>
          </a:p>
          <a:p>
            <a:pPr lvl="1"/>
            <a:r>
              <a:rPr lang="de-CH"/>
              <a:t>Zweite Ebene</a:t>
            </a:r>
          </a:p>
          <a:p>
            <a:pPr lvl="2"/>
            <a:r>
              <a:rPr lang="de-CH"/>
              <a:t>Dritte Ebene</a:t>
            </a:r>
          </a:p>
          <a:p>
            <a:pPr lvl="3"/>
            <a:r>
              <a:rPr lang="de-CH"/>
              <a:t>Vierte Ebene</a:t>
            </a:r>
          </a:p>
          <a:p>
            <a:pPr lvl="4"/>
            <a:r>
              <a:rPr lang="de-CH"/>
              <a:t>Fünfte Ebene</a:t>
            </a:r>
          </a:p>
        </p:txBody>
      </p:sp>
      <p:sp>
        <p:nvSpPr>
          <p:cNvPr id="6" name="Fusszeilenplatzhalter 5"/>
          <p:cNvSpPr>
            <a:spLocks noGrp="1"/>
          </p:cNvSpPr>
          <p:nvPr>
            <p:ph type="ftr" sz="quarter" idx="4"/>
          </p:nvPr>
        </p:nvSpPr>
        <p:spPr>
          <a:xfrm>
            <a:off x="0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Century Gothic" pitchFamily="34" charset="0"/>
              </a:defRPr>
            </a:lvl1pPr>
          </a:lstStyle>
          <a:p>
            <a:endParaRPr lang="de-CH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50443" y="9428583"/>
            <a:ext cx="2945659" cy="49633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Century Gothic" pitchFamily="34" charset="0"/>
              </a:defRPr>
            </a:lvl1pPr>
          </a:lstStyle>
          <a:p>
            <a:fld id="{903BB967-652B-44E3-AC85-B50B589029DD}" type="slidenum">
              <a:rPr lang="de-CH" smtClean="0"/>
              <a:pPr/>
              <a:t>‹#›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0907241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Century Gothic" pitchFamily="34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b="0" dirty="0"/>
              <a:t>Pain: 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/>
              <a:t>In their private live employees are used to chats and superior mobile experience, and they expect the same comfort with HR too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/>
              <a:t>Our Employee tools today have a bad User Experience</a:t>
            </a:r>
            <a:endParaRPr lang="en-US" b="0" baseline="0" dirty="0"/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1" dirty="0">
                <a:solidFill>
                  <a:srgbClr val="FF0000"/>
                </a:solidFill>
              </a:rPr>
              <a:t>Consumerization of IT is playing an import role &gt; </a:t>
            </a:r>
            <a:r>
              <a:rPr lang="en-US" b="1" dirty="0" err="1">
                <a:solidFill>
                  <a:srgbClr val="FF0000"/>
                </a:solidFill>
              </a:rPr>
              <a:t>ck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Erklärung</a:t>
            </a:r>
            <a:r>
              <a:rPr lang="en-US" b="1" dirty="0">
                <a:solidFill>
                  <a:srgbClr val="FF0000"/>
                </a:solidFill>
              </a:rPr>
              <a:t> </a:t>
            </a:r>
            <a:r>
              <a:rPr lang="en-US" b="1" dirty="0" err="1">
                <a:solidFill>
                  <a:srgbClr val="FF0000"/>
                </a:solidFill>
              </a:rPr>
              <a:t>mit</a:t>
            </a:r>
            <a:r>
              <a:rPr lang="en-US" b="1" dirty="0">
                <a:solidFill>
                  <a:srgbClr val="FF0000"/>
                </a:solidFill>
              </a:rPr>
              <a:t> Lolo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/>
              <a:t>With today’s HR tools, the administration of expenses, absences, time reporting and other mandatory tasks are time consuming and annoying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Char char="-"/>
              <a:tabLst/>
              <a:defRPr/>
            </a:pPr>
            <a:r>
              <a:rPr lang="en-US" b="0" dirty="0"/>
              <a:t>Wildcard</a:t>
            </a:r>
            <a:r>
              <a:rPr lang="en-US" b="0" baseline="0" dirty="0"/>
              <a:t> search in Intranet ONE is not properly working therefore employees send emails or call HR staff.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b="0" dirty="0"/>
              <a:t>according</a:t>
            </a:r>
            <a:r>
              <a:rPr lang="en-US" b="0" baseline="0" dirty="0"/>
              <a:t> to </a:t>
            </a:r>
            <a:r>
              <a:rPr lang="en-US" b="0" dirty="0" err="1"/>
              <a:t>Radicati</a:t>
            </a:r>
            <a:r>
              <a:rPr lang="en-US" b="0" dirty="0"/>
              <a:t> Group average business user gets 88 emails per day.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b="0" dirty="0"/>
              <a:t>in recent Sharp business study</a:t>
            </a:r>
            <a:r>
              <a:rPr lang="en-US" b="0" baseline="0" dirty="0"/>
              <a:t> nearly half of the respondents replied, that their engagement would raise if the software used at work would be easier to use, 43% overall vs 49% under 35 year </a:t>
            </a:r>
            <a:r>
              <a:rPr lang="en-US" b="0" baseline="0" dirty="0" err="1"/>
              <a:t>olds</a:t>
            </a:r>
            <a:r>
              <a:rPr lang="en-US" b="0" baseline="0" dirty="0"/>
              <a:t>.</a:t>
            </a: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endParaRPr lang="en-US" b="0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None/>
              <a:tabLst/>
              <a:defRPr/>
            </a:pPr>
            <a:r>
              <a:rPr lang="en-US" b="0" dirty="0"/>
              <a:t>Value</a:t>
            </a:r>
            <a:r>
              <a:rPr lang="en-US" b="0" baseline="0" dirty="0"/>
              <a:t> proposition: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b="0" baseline="0" dirty="0"/>
              <a:t>easy to read messages, you can even talk to the bot so no writing required, you do not need </a:t>
            </a:r>
            <a:r>
              <a:rPr lang="en-US" b="0" baseline="0" dirty="0" err="1"/>
              <a:t>ot</a:t>
            </a:r>
            <a:r>
              <a:rPr lang="en-US" b="0" baseline="0" dirty="0"/>
              <a:t> log in and do not have to think on regular tasks as the bot will notify you.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b="0" baseline="0" dirty="0"/>
              <a:t>keep employees engaged e.g. with a onboarding process guided by Emploji.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b="0" baseline="0" dirty="0"/>
              <a:t>We have the possibility of flexible working hours, so I can go at home early, bring the kids to bed, log in to finish work and could reach the bot in case I have a question.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b="0" baseline="0" dirty="0"/>
              <a:t>our employees have more time to spend on our customers and we as HR will have more time to spend on </a:t>
            </a:r>
            <a:r>
              <a:rPr lang="en-US" b="0" baseline="0" dirty="0" err="1"/>
              <a:t>valueable</a:t>
            </a:r>
            <a:r>
              <a:rPr lang="en-US" b="0" baseline="0" dirty="0"/>
              <a:t> service for our employees.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b="0" baseline="0" dirty="0"/>
              <a:t>Push notifications could be used to spread important information for our employees – or with pull messages we could add subscription for certain topic.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r>
              <a:rPr lang="en-US" b="0" baseline="0" dirty="0"/>
              <a:t>HR has to answer repetitive questions once as the bot will learn the question and reply and have it ready for next employee</a:t>
            </a:r>
          </a:p>
          <a:p>
            <a:pPr marL="628650" marR="0" lvl="1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Wingdings" panose="05000000000000000000" pitchFamily="2" charset="2"/>
              <a:buChar char="Ø"/>
              <a:tabLst/>
              <a:defRPr/>
            </a:pPr>
            <a:endParaRPr lang="en-US" b="0" dirty="0"/>
          </a:p>
          <a:p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BB967-652B-44E3-AC85-B50B589029DD}" type="slidenum">
              <a:rPr lang="de-CH" smtClean="0"/>
              <a:pPr/>
              <a:t>4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3261983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1"/>
            <a:r>
              <a:rPr lang="en-US" dirty="0"/>
              <a:t>Create an expense starting via uploading a receipt</a:t>
            </a:r>
          </a:p>
          <a:p>
            <a:pPr lvl="1"/>
            <a:r>
              <a:rPr lang="en-US" dirty="0"/>
              <a:t>I am getting married, I move,</a:t>
            </a:r>
            <a:r>
              <a:rPr lang="en-US" baseline="0" dirty="0"/>
              <a:t> </a:t>
            </a:r>
            <a:r>
              <a:rPr lang="en-US" dirty="0"/>
              <a:t>My kid is sick</a:t>
            </a:r>
          </a:p>
          <a:p>
            <a:pPr lvl="1"/>
            <a:r>
              <a:rPr lang="en-US" dirty="0"/>
              <a:t>How many days do I have for maternity leave?</a:t>
            </a:r>
          </a:p>
          <a:p>
            <a:pPr lvl="1"/>
            <a:r>
              <a:rPr lang="en-US" dirty="0"/>
              <a:t>How many holidays are left?</a:t>
            </a:r>
          </a:p>
          <a:p>
            <a:pPr lvl="1"/>
            <a:r>
              <a:rPr lang="en-US" dirty="0"/>
              <a:t>How many days of training I had this year?</a:t>
            </a:r>
          </a:p>
          <a:p>
            <a:pPr marL="457200" marR="0" lvl="1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600" b="1" dirty="0">
                <a:sym typeface="Wingdings" panose="05000000000000000000" pitchFamily="2" charset="2"/>
              </a:rPr>
              <a:t> </a:t>
            </a:r>
            <a:r>
              <a:rPr lang="en-US" sz="1600" b="1" baseline="0" dirty="0"/>
              <a:t>Simplify Life of HR &amp; Employees</a:t>
            </a:r>
            <a:endParaRPr lang="en-US" sz="1600" b="1" dirty="0"/>
          </a:p>
          <a:p>
            <a:pPr lvl="1"/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BB967-652B-44E3-AC85-B50B589029DD}" type="slidenum">
              <a:rPr lang="de-CH" smtClean="0"/>
              <a:pPr/>
              <a:t>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780828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ONE</a:t>
            </a:r>
            <a:r>
              <a:rPr lang="en-US" baseline="0" dirty="0"/>
              <a:t> AXA : </a:t>
            </a:r>
            <a:r>
              <a:rPr lang="en-US" dirty="0"/>
              <a:t>Kai</a:t>
            </a:r>
            <a:r>
              <a:rPr lang="en-US" baseline="0" dirty="0"/>
              <a:t> </a:t>
            </a:r>
            <a:r>
              <a:rPr lang="en-US" baseline="0" dirty="0" err="1"/>
              <a:t>Pika</a:t>
            </a:r>
            <a:r>
              <a:rPr lang="en-US" baseline="0" dirty="0"/>
              <a:t> </a:t>
            </a:r>
            <a:r>
              <a:rPr lang="en-US" baseline="0" dirty="0" err="1"/>
              <a:t>interessiert</a:t>
            </a:r>
            <a:r>
              <a:rPr lang="en-US" baseline="0" dirty="0"/>
              <a:t> &gt; Presentation forwarded 2 Regina </a:t>
            </a:r>
            <a:r>
              <a:rPr lang="en-US" baseline="0" dirty="0" err="1"/>
              <a:t>Oberfeld</a:t>
            </a:r>
            <a:endParaRPr lang="en-US" baseline="0" dirty="0"/>
          </a:p>
          <a:p>
            <a:r>
              <a:rPr lang="en-US" baseline="0" dirty="0"/>
              <a:t>Simplify Life of HR &amp; Employees</a:t>
            </a:r>
            <a:endParaRPr lang="en-US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03BB967-652B-44E3-AC85-B50B589029DD}" type="slidenum">
              <a:rPr lang="de-CH" smtClean="0"/>
              <a:pPr/>
              <a:t>7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3043212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emf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el"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 userDrawn="1">
            <p:ph type="title"/>
          </p:nvPr>
        </p:nvSpPr>
        <p:spPr>
          <a:xfrm>
            <a:off x="355600" y="1940022"/>
            <a:ext cx="8432800" cy="1143000"/>
          </a:xfrm>
          <a:prstGeom prst="rect">
            <a:avLst/>
          </a:prstGeom>
        </p:spPr>
        <p:txBody>
          <a:bodyPr vert="horz" wrap="square" lIns="0" tIns="0" rIns="0" bIns="0" anchor="b" anchorCtr="0">
            <a:noAutofit/>
          </a:bodyPr>
          <a:lstStyle>
            <a:lvl1pPr algn="ctr">
              <a:defRPr sz="4000" cap="all">
                <a:solidFill>
                  <a:schemeClr val="bg1"/>
                </a:solidFill>
                <a:latin typeface="Century Gothic"/>
                <a:cs typeface="Century Gothic"/>
              </a:defRPr>
            </a:lvl1pPr>
          </a:lstStyle>
          <a:p>
            <a:r>
              <a:rPr lang="de-CH" dirty="0"/>
              <a:t>Titelmasterformat durch Klicken bearbeiten</a:t>
            </a:r>
          </a:p>
        </p:txBody>
      </p:sp>
      <p:cxnSp>
        <p:nvCxnSpPr>
          <p:cNvPr id="12" name="Gerade Verbindung 11"/>
          <p:cNvCxnSpPr/>
          <p:nvPr userDrawn="1"/>
        </p:nvCxnSpPr>
        <p:spPr>
          <a:xfrm flipH="1">
            <a:off x="2923504" y="3411530"/>
            <a:ext cx="3296993" cy="0"/>
          </a:xfrm>
          <a:prstGeom prst="line">
            <a:avLst/>
          </a:prstGeom>
          <a:ln w="12700" cap="rnd">
            <a:solidFill>
              <a:srgbClr val="FFFFFF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/>
          <p:cNvSpPr>
            <a:spLocks noGrp="1"/>
          </p:cNvSpPr>
          <p:nvPr userDrawn="1">
            <p:ph type="body" sz="quarter" idx="10"/>
          </p:nvPr>
        </p:nvSpPr>
        <p:spPr>
          <a:xfrm>
            <a:off x="361950" y="3677470"/>
            <a:ext cx="8439150" cy="431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800" cap="none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11" name="Parallelogramm 10"/>
          <p:cNvSpPr>
            <a:spLocks noChangeAspect="1"/>
          </p:cNvSpPr>
          <p:nvPr userDrawn="1"/>
        </p:nvSpPr>
        <p:spPr>
          <a:xfrm>
            <a:off x="734417" y="-4577"/>
            <a:ext cx="1440160" cy="1561369"/>
          </a:xfrm>
          <a:prstGeom prst="parallelogram">
            <a:avLst>
              <a:gd name="adj" fmla="val 83799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>
              <a:latin typeface="Century Gothic" pitchFamily="34" charset="0"/>
            </a:endParaRPr>
          </a:p>
        </p:txBody>
      </p:sp>
      <p:sp>
        <p:nvSpPr>
          <p:cNvPr id="14" name="Rechteck 13"/>
          <p:cNvSpPr/>
          <p:nvPr userDrawn="1"/>
        </p:nvSpPr>
        <p:spPr>
          <a:xfrm>
            <a:off x="0" y="6193367"/>
            <a:ext cx="9144000" cy="6646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>
              <a:latin typeface="Century Gothic" pitchFamily="34" charset="0"/>
            </a:endParaRPr>
          </a:p>
        </p:txBody>
      </p:sp>
      <p:pic>
        <p:nvPicPr>
          <p:cNvPr id="13" name="Bild 12" descr="axa_finanz_sicher_r_rgb.eps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22471" y="6330225"/>
            <a:ext cx="1989222" cy="393700"/>
          </a:xfrm>
          <a:prstGeom prst="rect">
            <a:avLst/>
          </a:prstGeom>
        </p:spPr>
      </p:pic>
      <p:sp>
        <p:nvSpPr>
          <p:cNvPr id="18" name="Inhaltsplatzhalter 17"/>
          <p:cNvSpPr>
            <a:spLocks noGrp="1"/>
          </p:cNvSpPr>
          <p:nvPr>
            <p:ph sz="quarter" idx="11" hasCustomPrompt="1"/>
          </p:nvPr>
        </p:nvSpPr>
        <p:spPr>
          <a:xfrm>
            <a:off x="356400" y="6489701"/>
            <a:ext cx="5508691" cy="214842"/>
          </a:xfrm>
        </p:spPr>
        <p:txBody>
          <a:bodyPr anchor="b" anchorCtr="0">
            <a:noAutofit/>
          </a:bodyPr>
          <a:lstStyle>
            <a:lvl1pPr marL="0" indent="0">
              <a:buFontTx/>
              <a:buNone/>
              <a:defRPr sz="1000">
                <a:solidFill>
                  <a:srgbClr val="004563"/>
                </a:solidFill>
                <a:latin typeface="Century Gothic"/>
                <a:cs typeface="Century Gothic"/>
              </a:defRPr>
            </a:lvl1pPr>
            <a:lvl2pPr marL="270000" indent="0">
              <a:buFontTx/>
              <a:buNone/>
              <a:defRPr sz="1000">
                <a:solidFill>
                  <a:srgbClr val="004563"/>
                </a:solidFill>
              </a:defRPr>
            </a:lvl2pPr>
            <a:lvl3pPr marL="504000" indent="0">
              <a:buFontTx/>
              <a:buNone/>
              <a:defRPr sz="1000">
                <a:solidFill>
                  <a:srgbClr val="004563"/>
                </a:solidFill>
              </a:defRPr>
            </a:lvl3pPr>
            <a:lvl4pPr marL="720000" indent="0">
              <a:buFontTx/>
              <a:buNone/>
              <a:defRPr sz="1000">
                <a:solidFill>
                  <a:srgbClr val="004563"/>
                </a:solidFill>
              </a:defRPr>
            </a:lvl4pPr>
            <a:lvl5pPr marL="936000" indent="0">
              <a:buFontTx/>
              <a:buNone/>
              <a:defRPr sz="1000">
                <a:solidFill>
                  <a:srgbClr val="004563"/>
                </a:solidFill>
              </a:defRPr>
            </a:lvl5pPr>
          </a:lstStyle>
          <a:p>
            <a:r>
              <a:rPr lang="de-CH" dirty="0"/>
              <a:t>AXA internal </a:t>
            </a:r>
            <a:r>
              <a:rPr lang="de-CH" dirty="0" err="1"/>
              <a:t>Hackaton</a:t>
            </a:r>
            <a:r>
              <a:rPr lang="de-CH" dirty="0"/>
              <a:t> 2017 – </a:t>
            </a:r>
            <a:r>
              <a:rPr lang="de-CH" dirty="0" err="1"/>
              <a:t>Emploji</a:t>
            </a:r>
            <a:r>
              <a:rPr lang="de-CH" dirty="0"/>
              <a:t> Team</a:t>
            </a:r>
          </a:p>
        </p:txBody>
      </p:sp>
    </p:spTree>
    <p:extLst>
      <p:ext uri="{BB962C8B-B14F-4D97-AF65-F5344CB8AC3E}">
        <p14:creationId xmlns:p14="http://schemas.microsoft.com/office/powerpoint/2010/main" val="4220799139"/>
      </p:ext>
    </p:extLst>
  </p:cSld>
  <p:clrMapOvr>
    <a:masterClrMapping/>
  </p:clrMapOvr>
  <p:transition>
    <p:fade/>
  </p:transition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x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Titelmasterformat durch Klicken bearbeiten</a:t>
            </a:r>
          </a:p>
        </p:txBody>
      </p:sp>
      <p:sp>
        <p:nvSpPr>
          <p:cNvPr id="21" name="Foliennummernplatzhalter 2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‹#›</a:t>
            </a:fld>
            <a:r>
              <a:rPr lang="de-CH" dirty="0"/>
              <a:t>   |  </a:t>
            </a:r>
          </a:p>
        </p:txBody>
      </p:sp>
      <p:sp>
        <p:nvSpPr>
          <p:cNvPr id="22" name="Fusszeilenplatzhalt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11" name="Textplatzhalter 11"/>
          <p:cNvSpPr>
            <a:spLocks noGrp="1"/>
          </p:cNvSpPr>
          <p:nvPr>
            <p:ph type="body" sz="quarter" idx="16"/>
          </p:nvPr>
        </p:nvSpPr>
        <p:spPr>
          <a:xfrm>
            <a:off x="727075" y="819403"/>
            <a:ext cx="7670799" cy="38179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5750" indent="-285750">
              <a:buSzPct val="120000"/>
              <a:buFontTx/>
              <a:buNone/>
              <a:defRPr sz="1400" b="1">
                <a:solidFill>
                  <a:srgbClr val="004563"/>
                </a:solidFill>
                <a:latin typeface="Century Gothic" pitchFamily="34" charset="0"/>
                <a:cs typeface="Arial"/>
              </a:defRPr>
            </a:lvl1pPr>
            <a:lvl2pPr marL="742950" indent="-285750">
              <a:buClr>
                <a:srgbClr val="00727A"/>
              </a:buClr>
              <a:buSzPct val="100000"/>
              <a:buFontTx/>
              <a:buNone/>
              <a:defRPr sz="1600" baseline="0">
                <a:solidFill>
                  <a:srgbClr val="404040"/>
                </a:solidFill>
                <a:latin typeface="Arial"/>
                <a:cs typeface="Arial"/>
              </a:defRPr>
            </a:lvl2pPr>
            <a:lvl3pPr marL="1077913" indent="-163513">
              <a:buClr>
                <a:srgbClr val="004563"/>
              </a:buClr>
              <a:buSzPct val="100000"/>
              <a:buFontTx/>
              <a:buNone/>
              <a:defRPr sz="1400" i="1">
                <a:solidFill>
                  <a:srgbClr val="404040"/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21"/>
          </p:nvPr>
        </p:nvSpPr>
        <p:spPr>
          <a:xfrm>
            <a:off x="730800" y="1508400"/>
            <a:ext cx="3628800" cy="59400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b="1">
                <a:solidFill>
                  <a:srgbClr val="004563"/>
                </a:solidFill>
                <a:latin typeface="Century Gothic"/>
                <a:cs typeface="Century Gothic"/>
              </a:defRPr>
            </a:lvl1pPr>
            <a:lvl2pPr marL="0" indent="0">
              <a:spcBef>
                <a:spcPts val="0"/>
              </a:spcBef>
              <a:buFontTx/>
              <a:buNone/>
              <a:defRPr sz="1400" b="0"/>
            </a:lvl2pPr>
            <a:lvl3pPr marL="0" indent="0">
              <a:spcBef>
                <a:spcPts val="0"/>
              </a:spcBef>
              <a:buFontTx/>
              <a:buNone/>
              <a:defRPr sz="1000" b="1"/>
            </a:lvl3pPr>
          </a:lstStyle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</p:txBody>
      </p:sp>
      <p:sp>
        <p:nvSpPr>
          <p:cNvPr id="18" name="Textplatzhalter 2"/>
          <p:cNvSpPr>
            <a:spLocks noGrp="1"/>
          </p:cNvSpPr>
          <p:nvPr>
            <p:ph type="body" sz="quarter" idx="22"/>
          </p:nvPr>
        </p:nvSpPr>
        <p:spPr>
          <a:xfrm>
            <a:off x="4762800" y="1508400"/>
            <a:ext cx="3628800" cy="59400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b="1">
                <a:solidFill>
                  <a:srgbClr val="004563"/>
                </a:solidFill>
                <a:latin typeface="Century Gothic"/>
                <a:cs typeface="Century Gothic"/>
              </a:defRPr>
            </a:lvl1pPr>
            <a:lvl2pPr marL="0" indent="0">
              <a:spcBef>
                <a:spcPts val="0"/>
              </a:spcBef>
              <a:buFontTx/>
              <a:buNone/>
              <a:defRPr sz="1400" b="0"/>
            </a:lvl2pPr>
            <a:lvl3pPr marL="0" indent="0">
              <a:spcBef>
                <a:spcPts val="0"/>
              </a:spcBef>
              <a:buFontTx/>
              <a:buNone/>
              <a:defRPr sz="1000" b="1"/>
            </a:lvl3pPr>
          </a:lstStyle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</p:txBody>
      </p:sp>
      <p:sp>
        <p:nvSpPr>
          <p:cNvPr id="19" name="Textplatzhalter 2"/>
          <p:cNvSpPr>
            <a:spLocks noGrp="1"/>
          </p:cNvSpPr>
          <p:nvPr>
            <p:ph type="body" sz="quarter" idx="23"/>
          </p:nvPr>
        </p:nvSpPr>
        <p:spPr>
          <a:xfrm>
            <a:off x="730800" y="3873600"/>
            <a:ext cx="3628800" cy="59400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b="1">
                <a:solidFill>
                  <a:srgbClr val="004563"/>
                </a:solidFill>
                <a:latin typeface="Century Gothic"/>
                <a:cs typeface="Century Gothic"/>
              </a:defRPr>
            </a:lvl1pPr>
            <a:lvl2pPr marL="0" indent="0">
              <a:spcBef>
                <a:spcPts val="0"/>
              </a:spcBef>
              <a:buFontTx/>
              <a:buNone/>
              <a:defRPr sz="1400" b="0"/>
            </a:lvl2pPr>
            <a:lvl3pPr marL="0" indent="0">
              <a:spcBef>
                <a:spcPts val="0"/>
              </a:spcBef>
              <a:buFontTx/>
              <a:buNone/>
              <a:defRPr sz="1000" b="1"/>
            </a:lvl3pPr>
          </a:lstStyle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</p:txBody>
      </p:sp>
      <p:sp>
        <p:nvSpPr>
          <p:cNvPr id="20" name="Textplatzhalter 2"/>
          <p:cNvSpPr>
            <a:spLocks noGrp="1"/>
          </p:cNvSpPr>
          <p:nvPr>
            <p:ph type="body" sz="quarter" idx="24"/>
          </p:nvPr>
        </p:nvSpPr>
        <p:spPr>
          <a:xfrm>
            <a:off x="4762800" y="3873600"/>
            <a:ext cx="3628800" cy="594000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b="1">
                <a:solidFill>
                  <a:srgbClr val="004563"/>
                </a:solidFill>
                <a:latin typeface="Century Gothic"/>
                <a:cs typeface="Century Gothic"/>
              </a:defRPr>
            </a:lvl1pPr>
            <a:lvl2pPr marL="0" indent="0">
              <a:spcBef>
                <a:spcPts val="0"/>
              </a:spcBef>
              <a:buFontTx/>
              <a:buNone/>
              <a:defRPr sz="1400" b="0"/>
            </a:lvl2pPr>
            <a:lvl3pPr marL="0" indent="0">
              <a:spcBef>
                <a:spcPts val="0"/>
              </a:spcBef>
              <a:buFontTx/>
              <a:buNone/>
              <a:defRPr sz="1000" b="1"/>
            </a:lvl3pPr>
          </a:lstStyle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25"/>
          </p:nvPr>
        </p:nvSpPr>
        <p:spPr>
          <a:xfrm>
            <a:off x="736600" y="2217600"/>
            <a:ext cx="3623000" cy="14400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70000" indent="0">
              <a:buNone/>
              <a:defRPr/>
            </a:lvl2pPr>
            <a:lvl3pPr marL="504000" indent="0">
              <a:buNone/>
              <a:defRPr/>
            </a:lvl3pPr>
            <a:lvl4pPr marL="720000" indent="0">
              <a:buNone/>
              <a:defRPr/>
            </a:lvl4pPr>
            <a:lvl5pPr marL="936000" indent="0">
              <a:buNone/>
              <a:defRPr/>
            </a:lvl5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26"/>
          </p:nvPr>
        </p:nvSpPr>
        <p:spPr>
          <a:xfrm>
            <a:off x="4764088" y="2217600"/>
            <a:ext cx="3656312" cy="14400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70000" indent="0">
              <a:buNone/>
              <a:defRPr/>
            </a:lvl2pPr>
            <a:lvl3pPr marL="504000" indent="0">
              <a:buNone/>
              <a:defRPr/>
            </a:lvl3pPr>
            <a:lvl4pPr marL="720000" indent="0">
              <a:buNone/>
              <a:defRPr/>
            </a:lvl4pPr>
            <a:lvl5pPr marL="936000" indent="0">
              <a:buNone/>
              <a:defRPr/>
            </a:lvl5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8" name="Inhaltsplatzhalter 7"/>
          <p:cNvSpPr>
            <a:spLocks noGrp="1"/>
          </p:cNvSpPr>
          <p:nvPr>
            <p:ph sz="quarter" idx="27"/>
          </p:nvPr>
        </p:nvSpPr>
        <p:spPr>
          <a:xfrm>
            <a:off x="736600" y="4590000"/>
            <a:ext cx="3623000" cy="14400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70000" indent="0">
              <a:buNone/>
              <a:defRPr/>
            </a:lvl2pPr>
            <a:lvl3pPr marL="504000" indent="0">
              <a:buNone/>
              <a:defRPr/>
            </a:lvl3pPr>
            <a:lvl4pPr marL="720000" indent="0">
              <a:buNone/>
              <a:defRPr/>
            </a:lvl4pPr>
            <a:lvl5pPr marL="936000" indent="0">
              <a:buNone/>
              <a:defRPr/>
            </a:lvl5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16" name="Inhaltsplatzhalter 15"/>
          <p:cNvSpPr>
            <a:spLocks noGrp="1"/>
          </p:cNvSpPr>
          <p:nvPr>
            <p:ph sz="quarter" idx="28"/>
          </p:nvPr>
        </p:nvSpPr>
        <p:spPr>
          <a:xfrm>
            <a:off x="4764088" y="4590000"/>
            <a:ext cx="3656312" cy="14400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270000" indent="0">
              <a:buNone/>
              <a:defRPr/>
            </a:lvl2pPr>
            <a:lvl3pPr marL="504000" indent="0">
              <a:buNone/>
              <a:defRPr/>
            </a:lvl3pPr>
            <a:lvl4pPr marL="720000" indent="0">
              <a:buNone/>
              <a:defRPr/>
            </a:lvl4pPr>
            <a:lvl5pPr marL="936000" indent="0">
              <a:buNone/>
              <a:defRPr/>
            </a:lvl5pPr>
          </a:lstStyle>
          <a:p>
            <a:pPr lvl="0"/>
            <a:r>
              <a:rPr lang="de-CH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52362482"/>
      </p:ext>
    </p:extLst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reis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Titelmasterformat durch Klicken bearbeiten</a:t>
            </a:r>
          </a:p>
        </p:txBody>
      </p:sp>
      <p:sp>
        <p:nvSpPr>
          <p:cNvPr id="19" name="Foliennummernplatzhalter 18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‹#›</a:t>
            </a:fld>
            <a:r>
              <a:rPr lang="de-CH" dirty="0"/>
              <a:t>   |  </a:t>
            </a:r>
          </a:p>
        </p:txBody>
      </p:sp>
      <p:sp>
        <p:nvSpPr>
          <p:cNvPr id="20" name="Fusszeilenplatzhalter 19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chemeClr val="accent4"/>
                </a:solidFill>
              </a:defRPr>
            </a:lvl1pPr>
          </a:lstStyle>
          <a:p>
            <a:endParaRPr lang="de-CH" dirty="0"/>
          </a:p>
        </p:txBody>
      </p:sp>
      <p:sp>
        <p:nvSpPr>
          <p:cNvPr id="9" name="Textplatzhalter 5"/>
          <p:cNvSpPr>
            <a:spLocks noGrp="1"/>
          </p:cNvSpPr>
          <p:nvPr>
            <p:ph type="body" sz="quarter" idx="14"/>
          </p:nvPr>
        </p:nvSpPr>
        <p:spPr>
          <a:xfrm>
            <a:off x="729562" y="1509657"/>
            <a:ext cx="3628126" cy="59378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b="1">
                <a:solidFill>
                  <a:srgbClr val="004563"/>
                </a:solidFill>
                <a:latin typeface="Century Gothic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1400" b="0"/>
            </a:lvl2pPr>
            <a:lvl3pPr marL="0" indent="0">
              <a:spcBef>
                <a:spcPts val="0"/>
              </a:spcBef>
              <a:buFontTx/>
              <a:buNone/>
              <a:defRPr sz="1000" b="1"/>
            </a:lvl3pPr>
            <a:lvl4pPr marL="0" indent="0">
              <a:buFontTx/>
              <a:buNone/>
              <a:defRPr sz="1000"/>
            </a:lvl4pPr>
            <a:lvl5pPr marL="0" indent="0">
              <a:buFontTx/>
              <a:buNone/>
              <a:defRPr sz="1000"/>
            </a:lvl5pPr>
          </a:lstStyle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</p:txBody>
      </p:sp>
      <p:sp>
        <p:nvSpPr>
          <p:cNvPr id="11" name="Textplatzhalter 11"/>
          <p:cNvSpPr>
            <a:spLocks noGrp="1"/>
          </p:cNvSpPr>
          <p:nvPr>
            <p:ph type="body" sz="quarter" idx="15"/>
          </p:nvPr>
        </p:nvSpPr>
        <p:spPr>
          <a:xfrm>
            <a:off x="727075" y="819403"/>
            <a:ext cx="7670799" cy="38179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5750" indent="-285750">
              <a:buSzPct val="120000"/>
              <a:buFontTx/>
              <a:buNone/>
              <a:defRPr sz="1400" b="1">
                <a:solidFill>
                  <a:srgbClr val="004563"/>
                </a:solidFill>
                <a:latin typeface="Century Gothic" pitchFamily="34" charset="0"/>
                <a:cs typeface="Arial"/>
              </a:defRPr>
            </a:lvl1pPr>
            <a:lvl2pPr marL="742950" indent="-285750">
              <a:buClr>
                <a:srgbClr val="00727A"/>
              </a:buClr>
              <a:buSzPct val="100000"/>
              <a:buFontTx/>
              <a:buNone/>
              <a:defRPr sz="1600" baseline="0">
                <a:solidFill>
                  <a:srgbClr val="404040"/>
                </a:solidFill>
                <a:latin typeface="Arial"/>
                <a:cs typeface="Arial"/>
              </a:defRPr>
            </a:lvl2pPr>
            <a:lvl3pPr marL="1077913" indent="-163513">
              <a:buClr>
                <a:srgbClr val="004563"/>
              </a:buClr>
              <a:buSzPct val="100000"/>
              <a:buFontTx/>
              <a:buNone/>
              <a:defRPr sz="1400" i="1">
                <a:solidFill>
                  <a:srgbClr val="404040"/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6"/>
          </p:nvPr>
        </p:nvSpPr>
        <p:spPr>
          <a:xfrm>
            <a:off x="4816800" y="1569600"/>
            <a:ext cx="3592800" cy="4471200"/>
          </a:xfrm>
        </p:spPr>
        <p:txBody>
          <a:bodyPr anchor="ctr" anchorCtr="0"/>
          <a:lstStyle/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  <a:endParaRPr lang="de-DE" dirty="0"/>
          </a:p>
        </p:txBody>
      </p:sp>
      <p:sp>
        <p:nvSpPr>
          <p:cNvPr id="4" name="Inhaltsplatzhalter 3"/>
          <p:cNvSpPr>
            <a:spLocks noGrp="1"/>
          </p:cNvSpPr>
          <p:nvPr>
            <p:ph sz="quarter" idx="17"/>
          </p:nvPr>
        </p:nvSpPr>
        <p:spPr>
          <a:xfrm>
            <a:off x="1108075" y="2916000"/>
            <a:ext cx="2732400" cy="2440800"/>
          </a:xfrm>
        </p:spPr>
        <p:txBody>
          <a:bodyPr/>
          <a:lstStyle>
            <a:lvl1pPr marL="0" indent="0">
              <a:buNone/>
              <a:defRPr/>
            </a:lvl1pPr>
            <a:lvl2pPr marL="270000" indent="0">
              <a:buNone/>
              <a:defRPr/>
            </a:lvl2pPr>
            <a:lvl3pPr marL="504000" indent="0">
              <a:buNone/>
              <a:defRPr/>
            </a:lvl3pPr>
            <a:lvl4pPr marL="720000" indent="0">
              <a:buNone/>
              <a:defRPr/>
            </a:lvl4pPr>
            <a:lvl5pPr marL="936000" indent="0">
              <a:buNone/>
              <a:defRPr/>
            </a:lvl5pPr>
          </a:lstStyle>
          <a:p>
            <a:pPr lvl="0"/>
            <a:r>
              <a:rPr lang="de-CH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770370457"/>
      </p:ext>
    </p:extLst>
  </p:cSld>
  <p:clrMapOvr>
    <a:masterClrMapping/>
  </p:clrMapOvr>
  <p:transition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x Inhalt und Text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platzhalter 12"/>
          <p:cNvSpPr>
            <a:spLocks noGrp="1"/>
          </p:cNvSpPr>
          <p:nvPr>
            <p:ph type="body" sz="quarter" idx="10"/>
          </p:nvPr>
        </p:nvSpPr>
        <p:spPr>
          <a:xfrm>
            <a:off x="738188" y="1570038"/>
            <a:ext cx="2340000" cy="1617662"/>
          </a:xfrm>
          <a:prstGeom prst="rect">
            <a:avLst/>
          </a:prstGeom>
          <a:ln w="12700">
            <a:solidFill>
              <a:schemeClr val="accent4"/>
            </a:solidFill>
          </a:ln>
        </p:spPr>
        <p:txBody>
          <a:bodyPr vert="horz" lIns="72000" rIns="72000" anchor="ctr" anchorCtr="1"/>
          <a:lstStyle>
            <a:lvl1pPr marL="0" indent="0" algn="ctr">
              <a:buNone/>
              <a:defRPr sz="1600" b="1" i="0" cap="all" normalizeH="0" baseline="0">
                <a:solidFill>
                  <a:srgbClr val="004563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15" name="Textplatzhalter 12"/>
          <p:cNvSpPr>
            <a:spLocks noGrp="1"/>
          </p:cNvSpPr>
          <p:nvPr>
            <p:ph type="body" sz="quarter" idx="11"/>
          </p:nvPr>
        </p:nvSpPr>
        <p:spPr>
          <a:xfrm>
            <a:off x="3397210" y="1570038"/>
            <a:ext cx="2340000" cy="1617662"/>
          </a:xfrm>
          <a:prstGeom prst="rect">
            <a:avLst/>
          </a:prstGeom>
          <a:ln w="12700">
            <a:solidFill>
              <a:schemeClr val="accent2"/>
            </a:solidFill>
          </a:ln>
        </p:spPr>
        <p:txBody>
          <a:bodyPr vert="horz" lIns="72000" rIns="72000" anchor="ctr" anchorCtr="1"/>
          <a:lstStyle>
            <a:lvl1pPr marL="0" indent="0" algn="ctr">
              <a:buNone/>
              <a:defRPr sz="1600" b="1" i="0" cap="all" normalizeH="0" baseline="0">
                <a:solidFill>
                  <a:schemeClr val="accent2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17" name="Textplatzhalter 12"/>
          <p:cNvSpPr>
            <a:spLocks noGrp="1"/>
          </p:cNvSpPr>
          <p:nvPr>
            <p:ph type="body" sz="quarter" idx="12"/>
          </p:nvPr>
        </p:nvSpPr>
        <p:spPr>
          <a:xfrm>
            <a:off x="6068988" y="1570038"/>
            <a:ext cx="2340000" cy="1617662"/>
          </a:xfrm>
          <a:prstGeom prst="rect">
            <a:avLst/>
          </a:prstGeom>
          <a:ln w="12700">
            <a:solidFill>
              <a:schemeClr val="accent5"/>
            </a:solidFill>
          </a:ln>
        </p:spPr>
        <p:txBody>
          <a:bodyPr vert="horz" lIns="72000" rIns="72000" anchor="ctr" anchorCtr="1"/>
          <a:lstStyle>
            <a:lvl1pPr marL="0" indent="0" algn="ctr">
              <a:buNone/>
              <a:defRPr sz="1600" b="1" i="0" cap="all" normalizeH="0" baseline="0">
                <a:solidFill>
                  <a:schemeClr val="accent5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19" name="Textplatzhalter 18"/>
          <p:cNvSpPr>
            <a:spLocks noGrp="1"/>
          </p:cNvSpPr>
          <p:nvPr>
            <p:ph type="body" sz="quarter" idx="13"/>
          </p:nvPr>
        </p:nvSpPr>
        <p:spPr>
          <a:xfrm>
            <a:off x="732120" y="3505201"/>
            <a:ext cx="2340000" cy="2535238"/>
          </a:xfrm>
          <a:prstGeom prst="rect">
            <a:avLst/>
          </a:prstGeom>
        </p:spPr>
        <p:txBody>
          <a:bodyPr vert="horz"/>
          <a:lstStyle>
            <a:lvl1pPr marL="285750" indent="-198000">
              <a:spcBef>
                <a:spcPts val="350"/>
              </a:spcBef>
              <a:buClr>
                <a:schemeClr val="accent4"/>
              </a:buClr>
              <a:buSzPct val="110000"/>
              <a:buFont typeface="Wingdings" charset="2"/>
              <a:buChar char="§"/>
              <a:defRPr sz="1500">
                <a:solidFill>
                  <a:schemeClr val="tx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500">
                <a:latin typeface="Arial"/>
                <a:cs typeface="Arial"/>
              </a:defRPr>
            </a:lvl2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20" name="Textplatzhalter 18"/>
          <p:cNvSpPr>
            <a:spLocks noGrp="1"/>
          </p:cNvSpPr>
          <p:nvPr>
            <p:ph type="body" sz="quarter" idx="14"/>
          </p:nvPr>
        </p:nvSpPr>
        <p:spPr>
          <a:xfrm>
            <a:off x="3410965" y="3505201"/>
            <a:ext cx="2340000" cy="2535238"/>
          </a:xfrm>
          <a:prstGeom prst="rect">
            <a:avLst/>
          </a:prstGeom>
        </p:spPr>
        <p:txBody>
          <a:bodyPr vert="horz"/>
          <a:lstStyle>
            <a:lvl1pPr marL="198000" indent="-198000">
              <a:spcBef>
                <a:spcPts val="350"/>
              </a:spcBef>
              <a:buClr>
                <a:schemeClr val="accent2"/>
              </a:buClr>
              <a:buSzPct val="110000"/>
              <a:buFont typeface="Wingdings" charset="2"/>
              <a:buChar char="§"/>
              <a:defRPr sz="1500">
                <a:solidFill>
                  <a:schemeClr val="tx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500">
                <a:latin typeface="Arial"/>
                <a:cs typeface="Arial"/>
              </a:defRPr>
            </a:lvl2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21" name="Textplatzhalter 18"/>
          <p:cNvSpPr>
            <a:spLocks noGrp="1"/>
          </p:cNvSpPr>
          <p:nvPr>
            <p:ph type="body" sz="quarter" idx="15"/>
          </p:nvPr>
        </p:nvSpPr>
        <p:spPr>
          <a:xfrm>
            <a:off x="6067865" y="3505201"/>
            <a:ext cx="2340000" cy="2535238"/>
          </a:xfrm>
          <a:prstGeom prst="rect">
            <a:avLst/>
          </a:prstGeom>
        </p:spPr>
        <p:txBody>
          <a:bodyPr vert="horz"/>
          <a:lstStyle>
            <a:lvl1pPr marL="285750" indent="-198000">
              <a:spcBef>
                <a:spcPts val="350"/>
              </a:spcBef>
              <a:buClr>
                <a:schemeClr val="accent5"/>
              </a:buClr>
              <a:buSzPct val="110000"/>
              <a:buFont typeface="Wingdings" charset="2"/>
              <a:buChar char="§"/>
              <a:defRPr sz="1500">
                <a:solidFill>
                  <a:schemeClr val="tx1"/>
                </a:solidFill>
                <a:latin typeface="Arial"/>
                <a:cs typeface="Arial"/>
              </a:defRPr>
            </a:lvl1pPr>
            <a:lvl2pPr marL="742950" indent="-285750">
              <a:buSzPct val="100000"/>
              <a:buFontTx/>
              <a:buBlip>
                <a:blip r:embed="rId2"/>
              </a:buBlip>
              <a:defRPr sz="1500">
                <a:latin typeface="Arial"/>
                <a:cs typeface="Arial"/>
              </a:defRPr>
            </a:lvl2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22" name="Title 2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Titelmasterformat durch Klicken bearbeiten</a:t>
            </a:r>
          </a:p>
        </p:txBody>
      </p:sp>
      <p:sp>
        <p:nvSpPr>
          <p:cNvPr id="29" name="Foliennummernplatzhalter 28"/>
          <p:cNvSpPr>
            <a:spLocks noGrp="1"/>
          </p:cNvSpPr>
          <p:nvPr>
            <p:ph type="sldNum" sz="quarter" idx="16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‹#›</a:t>
            </a:fld>
            <a:r>
              <a:rPr lang="de-CH" dirty="0"/>
              <a:t>   |  </a:t>
            </a:r>
          </a:p>
        </p:txBody>
      </p:sp>
      <p:sp>
        <p:nvSpPr>
          <p:cNvPr id="30" name="Fusszeilenplatzhalter 29"/>
          <p:cNvSpPr>
            <a:spLocks noGrp="1"/>
          </p:cNvSpPr>
          <p:nvPr>
            <p:ph type="ftr" sz="quarter" idx="17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11" name="Textplatzhalter 11"/>
          <p:cNvSpPr>
            <a:spLocks noGrp="1"/>
          </p:cNvSpPr>
          <p:nvPr>
            <p:ph type="body" sz="quarter" idx="18"/>
          </p:nvPr>
        </p:nvSpPr>
        <p:spPr>
          <a:xfrm>
            <a:off x="727075" y="819403"/>
            <a:ext cx="7670799" cy="38179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5750" indent="-285750">
              <a:buSzPct val="120000"/>
              <a:buFontTx/>
              <a:buNone/>
              <a:defRPr sz="1400" b="1">
                <a:solidFill>
                  <a:srgbClr val="004563"/>
                </a:solidFill>
                <a:latin typeface="Century Gothic" pitchFamily="34" charset="0"/>
                <a:cs typeface="Arial"/>
              </a:defRPr>
            </a:lvl1pPr>
            <a:lvl2pPr marL="742950" indent="-285750">
              <a:buClr>
                <a:srgbClr val="00727A"/>
              </a:buClr>
              <a:buSzPct val="100000"/>
              <a:buFontTx/>
              <a:buNone/>
              <a:defRPr sz="1600" baseline="0">
                <a:solidFill>
                  <a:srgbClr val="404040"/>
                </a:solidFill>
                <a:latin typeface="Arial"/>
                <a:cs typeface="Arial"/>
              </a:defRPr>
            </a:lvl2pPr>
            <a:lvl3pPr marL="1077913" indent="-163513">
              <a:buClr>
                <a:srgbClr val="004563"/>
              </a:buClr>
              <a:buSzPct val="100000"/>
              <a:buFontTx/>
              <a:buNone/>
              <a:defRPr sz="1400" i="1">
                <a:solidFill>
                  <a:srgbClr val="404040"/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de-CH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54088065"/>
      </p:ext>
    </p:extLst>
  </p:cSld>
  <p:clrMapOvr>
    <a:masterClrMapping/>
  </p:clrMapOvr>
  <p:transition>
    <p:fade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 und Textbloc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platzhalter 12"/>
          <p:cNvSpPr>
            <a:spLocks noGrp="1"/>
          </p:cNvSpPr>
          <p:nvPr>
            <p:ph type="body" sz="quarter" idx="10"/>
          </p:nvPr>
        </p:nvSpPr>
        <p:spPr>
          <a:xfrm>
            <a:off x="5857336" y="1570038"/>
            <a:ext cx="2551652" cy="4470400"/>
          </a:xfrm>
          <a:prstGeom prst="rect">
            <a:avLst/>
          </a:prstGeom>
          <a:ln w="12700">
            <a:solidFill>
              <a:schemeClr val="accent2"/>
            </a:solidFill>
          </a:ln>
        </p:spPr>
        <p:txBody>
          <a:bodyPr vert="horz" lIns="288000" tIns="252000" rIns="288000" bIns="252000" anchor="ctr" anchorCtr="1">
            <a:normAutofit/>
          </a:bodyPr>
          <a:lstStyle>
            <a:lvl1pPr marL="0" indent="0" algn="ctr">
              <a:buNone/>
              <a:defRPr sz="1400" b="1" i="0" cap="all" normalizeH="0" baseline="0">
                <a:ln>
                  <a:noFill/>
                </a:ln>
                <a:solidFill>
                  <a:schemeClr val="accent2"/>
                </a:solidFill>
                <a:latin typeface="Century Gothic"/>
                <a:cs typeface="Century Gothic"/>
              </a:defRPr>
            </a:lvl1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14" name="Title 1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Titelmasterformat durch Klicken bearbeiten</a:t>
            </a:r>
          </a:p>
        </p:txBody>
      </p:sp>
      <p:sp>
        <p:nvSpPr>
          <p:cNvPr id="31" name="Foliennummernplatzhalter 3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‹#›</a:t>
            </a:fld>
            <a:r>
              <a:rPr lang="de-CH" dirty="0"/>
              <a:t>   |  </a:t>
            </a:r>
          </a:p>
        </p:txBody>
      </p:sp>
      <p:sp>
        <p:nvSpPr>
          <p:cNvPr id="32" name="Fusszeilenplatzhalter 31"/>
          <p:cNvSpPr>
            <a:spLocks noGrp="1"/>
          </p:cNvSpPr>
          <p:nvPr>
            <p:ph type="ftr" sz="quarter" idx="13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7" name="Textplatzhalter 11"/>
          <p:cNvSpPr>
            <a:spLocks noGrp="1"/>
          </p:cNvSpPr>
          <p:nvPr>
            <p:ph type="body" sz="quarter" idx="14"/>
          </p:nvPr>
        </p:nvSpPr>
        <p:spPr>
          <a:xfrm>
            <a:off x="727075" y="819403"/>
            <a:ext cx="7670799" cy="38179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5750" indent="-285750">
              <a:buSzPct val="120000"/>
              <a:buFontTx/>
              <a:buNone/>
              <a:defRPr sz="1400" b="1">
                <a:solidFill>
                  <a:srgbClr val="004563"/>
                </a:solidFill>
                <a:latin typeface="Century Gothic" pitchFamily="34" charset="0"/>
                <a:cs typeface="Arial"/>
              </a:defRPr>
            </a:lvl1pPr>
            <a:lvl2pPr marL="742950" indent="-285750">
              <a:buClr>
                <a:srgbClr val="00727A"/>
              </a:buClr>
              <a:buSzPct val="100000"/>
              <a:buFontTx/>
              <a:buNone/>
              <a:defRPr sz="1600" baseline="0">
                <a:solidFill>
                  <a:srgbClr val="404040"/>
                </a:solidFill>
                <a:latin typeface="Arial"/>
                <a:cs typeface="Arial"/>
              </a:defRPr>
            </a:lvl2pPr>
            <a:lvl3pPr marL="1077913" indent="-163513">
              <a:buClr>
                <a:srgbClr val="004563"/>
              </a:buClr>
              <a:buSzPct val="100000"/>
              <a:buFontTx/>
              <a:buNone/>
              <a:defRPr sz="1400" i="1">
                <a:solidFill>
                  <a:srgbClr val="404040"/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5"/>
          </p:nvPr>
        </p:nvSpPr>
        <p:spPr>
          <a:xfrm>
            <a:off x="738000" y="1569600"/>
            <a:ext cx="4284000" cy="4471200"/>
          </a:xfrm>
        </p:spPr>
        <p:txBody>
          <a:bodyPr anchor="ctr" anchorCtr="0"/>
          <a:lstStyle/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2004533578"/>
      </p:ext>
    </p:extLst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Titelmasterformat durch Klicken bearbeiten</a:t>
            </a:r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>
            <a:lvl1pPr>
              <a:defRPr>
                <a:solidFill>
                  <a:srgbClr val="004563"/>
                </a:solidFill>
              </a:defRPr>
            </a:lvl1pPr>
          </a:lstStyle>
          <a:p>
            <a:fld id="{3801209A-EBCB-4229-9A21-B7869465F47A}" type="slidenum">
              <a:rPr lang="de-CH" smtClean="0"/>
              <a:pPr/>
              <a:t>‹#›</a:t>
            </a:fld>
            <a:r>
              <a:rPr lang="de-CH" dirty="0"/>
              <a:t>   |  </a:t>
            </a:r>
          </a:p>
        </p:txBody>
      </p:sp>
      <p:sp>
        <p:nvSpPr>
          <p:cNvPr id="18" name="Fusszeilenplatzhalt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>
            <a:lvl1pPr>
              <a:defRPr>
                <a:solidFill>
                  <a:srgbClr val="004563"/>
                </a:solidFill>
              </a:defRPr>
            </a:lvl1pPr>
          </a:lstStyle>
          <a:p>
            <a:r>
              <a:rPr lang="de-CH" dirty="0"/>
              <a:t>AXA internal Hackaton 2017 – Emploji Team</a:t>
            </a:r>
          </a:p>
        </p:txBody>
      </p:sp>
      <p:sp>
        <p:nvSpPr>
          <p:cNvPr id="9" name="Textplatzhalter 11"/>
          <p:cNvSpPr>
            <a:spLocks noGrp="1"/>
          </p:cNvSpPr>
          <p:nvPr>
            <p:ph type="body" sz="quarter" idx="13"/>
          </p:nvPr>
        </p:nvSpPr>
        <p:spPr>
          <a:xfrm>
            <a:off x="727075" y="819403"/>
            <a:ext cx="7670799" cy="38179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5750" indent="-285750">
              <a:buSzPct val="120000"/>
              <a:buFontTx/>
              <a:buNone/>
              <a:defRPr sz="1400" b="1">
                <a:solidFill>
                  <a:srgbClr val="004563"/>
                </a:solidFill>
                <a:latin typeface="Century Gothic" pitchFamily="34" charset="0"/>
                <a:cs typeface="Arial"/>
              </a:defRPr>
            </a:lvl1pPr>
            <a:lvl2pPr marL="742950" indent="-285750">
              <a:buClr>
                <a:srgbClr val="00727A"/>
              </a:buClr>
              <a:buSzPct val="100000"/>
              <a:buFontTx/>
              <a:buNone/>
              <a:defRPr sz="1600" baseline="0">
                <a:solidFill>
                  <a:srgbClr val="404040"/>
                </a:solidFill>
                <a:latin typeface="Arial"/>
                <a:cs typeface="Arial"/>
              </a:defRPr>
            </a:lvl2pPr>
            <a:lvl3pPr marL="1077913" indent="-163513">
              <a:buClr>
                <a:srgbClr val="004563"/>
              </a:buClr>
              <a:buSzPct val="100000"/>
              <a:buFontTx/>
              <a:buNone/>
              <a:defRPr sz="1400" i="1">
                <a:solidFill>
                  <a:srgbClr val="404040"/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5"/>
          </p:nvPr>
        </p:nvSpPr>
        <p:spPr>
          <a:xfrm>
            <a:off x="738000" y="1569600"/>
            <a:ext cx="7671600" cy="4471200"/>
          </a:xfrm>
        </p:spPr>
        <p:txBody>
          <a:bodyPr/>
          <a:lstStyle/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  <a:endParaRPr lang="de-DE" dirty="0"/>
          </a:p>
        </p:txBody>
      </p:sp>
      <p:pic>
        <p:nvPicPr>
          <p:cNvPr id="7" name="Grafik 6"/>
          <p:cNvPicPr>
            <a:picLocks noChangeAspect="1"/>
          </p:cNvPicPr>
          <p:nvPr userDrawn="1"/>
        </p:nvPicPr>
        <p:blipFill rotWithShape="1"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2272" t="8460" r="19340" b="44795"/>
          <a:stretch/>
        </p:blipFill>
        <p:spPr>
          <a:xfrm>
            <a:off x="7451466" y="63047"/>
            <a:ext cx="1518884" cy="15127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0321142"/>
      </p:ext>
    </p:extLst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itteilung 1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1123200" y="2692170"/>
            <a:ext cx="7200849" cy="1143000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algn="l">
              <a:defRPr sz="4800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1143572" y="4742396"/>
            <a:ext cx="6146740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>
              <a:buNone/>
              <a:defRPr sz="1600" b="0" i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buNone/>
              <a:defRPr>
                <a:latin typeface="Arial" pitchFamily="34" charset="0"/>
                <a:cs typeface="Arial" pitchFamily="34" charset="0"/>
              </a:defRPr>
            </a:lvl2pPr>
            <a:lvl3pPr>
              <a:buNone/>
              <a:defRPr>
                <a:latin typeface="Arial" pitchFamily="34" charset="0"/>
                <a:cs typeface="Arial" pitchFamily="34" charset="0"/>
              </a:defRPr>
            </a:lvl3pPr>
            <a:lvl4pPr>
              <a:buNone/>
              <a:defRPr>
                <a:latin typeface="Arial" pitchFamily="34" charset="0"/>
                <a:cs typeface="Arial" pitchFamily="34" charset="0"/>
              </a:defRPr>
            </a:lvl4pPr>
            <a:lvl5pPr>
              <a:buNone/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CH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75398730"/>
      </p:ext>
    </p:extLst>
  </p:cSld>
  <p:clrMapOvr>
    <a:masterClrMapping/>
  </p:clrMapOvr>
  <p:transition>
    <p:fade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Mitteilung 2">
    <p:bg>
      <p:bgPr>
        <a:solidFill>
          <a:schemeClr val="accent5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title"/>
          </p:nvPr>
        </p:nvSpPr>
        <p:spPr>
          <a:xfrm>
            <a:off x="3910651" y="692696"/>
            <a:ext cx="4521200" cy="1143000"/>
          </a:xfrm>
          <a:prstGeom prst="rect">
            <a:avLst/>
          </a:prstGeom>
        </p:spPr>
        <p:txBody>
          <a:bodyPr lIns="0" tIns="0" rIns="0" bIns="0" anchor="ctr" anchorCtr="0">
            <a:noAutofit/>
          </a:bodyPr>
          <a:lstStyle>
            <a:lvl1pPr algn="r">
              <a:defRPr sz="3200">
                <a:solidFill>
                  <a:schemeClr val="bg1"/>
                </a:solidFill>
                <a:latin typeface="Century Gothic" pitchFamily="34" charset="0"/>
              </a:defRPr>
            </a:lvl1pPr>
          </a:lstStyle>
          <a:p>
            <a:r>
              <a:rPr lang="de-CH" dirty="0"/>
              <a:t>Titelmasterformat durch Klicken bearbeiten</a:t>
            </a:r>
          </a:p>
        </p:txBody>
      </p:sp>
      <p:sp>
        <p:nvSpPr>
          <p:cNvPr id="7" name="Textplatzhalter 6"/>
          <p:cNvSpPr>
            <a:spLocks noGrp="1"/>
          </p:cNvSpPr>
          <p:nvPr>
            <p:ph type="body" sz="quarter" idx="10"/>
          </p:nvPr>
        </p:nvSpPr>
        <p:spPr>
          <a:xfrm>
            <a:off x="5286414" y="2276872"/>
            <a:ext cx="3114675" cy="914400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r">
              <a:buNone/>
              <a:defRPr sz="1600" b="0" i="1">
                <a:solidFill>
                  <a:schemeClr val="bg1"/>
                </a:solidFill>
                <a:latin typeface="Arial" pitchFamily="34" charset="0"/>
                <a:cs typeface="Arial" pitchFamily="34" charset="0"/>
              </a:defRPr>
            </a:lvl1pPr>
            <a:lvl2pPr>
              <a:buNone/>
              <a:defRPr>
                <a:latin typeface="Arial" pitchFamily="34" charset="0"/>
                <a:cs typeface="Arial" pitchFamily="34" charset="0"/>
              </a:defRPr>
            </a:lvl2pPr>
            <a:lvl3pPr>
              <a:buNone/>
              <a:defRPr>
                <a:latin typeface="Arial" pitchFamily="34" charset="0"/>
                <a:cs typeface="Arial" pitchFamily="34" charset="0"/>
              </a:defRPr>
            </a:lvl3pPr>
            <a:lvl4pPr>
              <a:buNone/>
              <a:defRPr>
                <a:latin typeface="Arial" pitchFamily="34" charset="0"/>
                <a:cs typeface="Arial" pitchFamily="34" charset="0"/>
              </a:defRPr>
            </a:lvl4pPr>
            <a:lvl5pPr>
              <a:buNone/>
              <a:defRPr>
                <a:latin typeface="Arial" pitchFamily="34" charset="0"/>
                <a:cs typeface="Arial" pitchFamily="34" charset="0"/>
              </a:defRPr>
            </a:lvl5pPr>
          </a:lstStyle>
          <a:p>
            <a:pPr lvl="0"/>
            <a:r>
              <a:rPr lang="de-CH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75398730"/>
      </p:ext>
    </p:extLst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 hell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Gerade Verbindung 11"/>
          <p:cNvCxnSpPr/>
          <p:nvPr userDrawn="1"/>
        </p:nvCxnSpPr>
        <p:spPr>
          <a:xfrm flipH="1">
            <a:off x="2923504" y="3411530"/>
            <a:ext cx="3296993" cy="0"/>
          </a:xfrm>
          <a:prstGeom prst="line">
            <a:avLst/>
          </a:prstGeom>
          <a:ln w="12700" cap="rnd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/>
          <p:cNvSpPr>
            <a:spLocks noGrp="1"/>
          </p:cNvSpPr>
          <p:nvPr userDrawn="1">
            <p:ph type="body" sz="quarter" idx="10"/>
          </p:nvPr>
        </p:nvSpPr>
        <p:spPr>
          <a:xfrm>
            <a:off x="361950" y="3677470"/>
            <a:ext cx="8439150" cy="431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800" cap="none">
                <a:solidFill>
                  <a:srgbClr val="004563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9" name="Rechteck 13"/>
          <p:cNvSpPr/>
          <p:nvPr userDrawn="1"/>
        </p:nvSpPr>
        <p:spPr>
          <a:xfrm>
            <a:off x="0" y="6193367"/>
            <a:ext cx="9144000" cy="6646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>
              <a:latin typeface="Century Gothic" pitchFamily="34" charset="0"/>
            </a:endParaRPr>
          </a:p>
        </p:txBody>
      </p:sp>
      <p:pic>
        <p:nvPicPr>
          <p:cNvPr id="10" name="Bild 9" descr="axa_finanz_sicher_r_rgb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22"/>
          <a:stretch/>
        </p:blipFill>
        <p:spPr>
          <a:xfrm>
            <a:off x="8590409" y="6330225"/>
            <a:ext cx="421283" cy="393700"/>
          </a:xfrm>
          <a:prstGeom prst="rect">
            <a:avLst/>
          </a:prstGeom>
        </p:spPr>
      </p:pic>
      <p:sp>
        <p:nvSpPr>
          <p:cNvPr id="26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355600" y="1548166"/>
            <a:ext cx="8432799" cy="1527968"/>
          </a:xfrm>
        </p:spPr>
        <p:txBody>
          <a:bodyPr anchor="b" anchorCtr="0"/>
          <a:lstStyle>
            <a:lvl1pPr marL="0" indent="0" algn="ctr">
              <a:buFontTx/>
              <a:buNone/>
              <a:defRPr sz="5400" b="1">
                <a:solidFill>
                  <a:srgbClr val="004563"/>
                </a:solidFill>
                <a:latin typeface="Century Gothic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500"/>
              </a:spcBef>
              <a:buFontTx/>
              <a:buNone/>
              <a:defRPr sz="3200" b="0">
                <a:solidFill>
                  <a:srgbClr val="004563"/>
                </a:solidFill>
                <a:latin typeface="Century Gothic" pitchFamily="34" charset="0"/>
              </a:defRPr>
            </a:lvl2pPr>
            <a:lvl3pPr marL="0" indent="0">
              <a:buFontTx/>
              <a:buNone/>
              <a:defRPr/>
            </a:lvl3pPr>
            <a:lvl4pPr marL="0" indent="0">
              <a:buFontTx/>
              <a:buNone/>
              <a:defRPr/>
            </a:lvl4pPr>
            <a:lvl5pPr marL="0" indent="0">
              <a:buFontTx/>
              <a:buNone/>
              <a:defRPr/>
            </a:lvl5pPr>
          </a:lstStyle>
          <a:p>
            <a:pPr lvl="0"/>
            <a:r>
              <a:rPr lang="de-CH" dirty="0"/>
              <a:t>1</a:t>
            </a:r>
          </a:p>
          <a:p>
            <a:pPr lvl="1"/>
            <a:r>
              <a:rPr lang="de-CH" dirty="0"/>
              <a:t>ZWEITE EBENE</a:t>
            </a:r>
          </a:p>
        </p:txBody>
      </p:sp>
      <p:sp>
        <p:nvSpPr>
          <p:cNvPr id="13" name="Parallelogramm 12"/>
          <p:cNvSpPr>
            <a:spLocks noChangeAspect="1"/>
          </p:cNvSpPr>
          <p:nvPr userDrawn="1"/>
        </p:nvSpPr>
        <p:spPr>
          <a:xfrm>
            <a:off x="734417" y="-4577"/>
            <a:ext cx="1440160" cy="1561369"/>
          </a:xfrm>
          <a:prstGeom prst="parallelogram">
            <a:avLst>
              <a:gd name="adj" fmla="val 83799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0799139"/>
      </p:ext>
    </p:extLst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Abschnitt dunkel">
    <p:bg>
      <p:bgPr>
        <a:solidFill>
          <a:srgbClr val="00456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Gerade Verbindung 11"/>
          <p:cNvCxnSpPr/>
          <p:nvPr userDrawn="1"/>
        </p:nvCxnSpPr>
        <p:spPr>
          <a:xfrm flipH="1">
            <a:off x="2923504" y="3411530"/>
            <a:ext cx="3296993" cy="0"/>
          </a:xfrm>
          <a:prstGeom prst="line">
            <a:avLst/>
          </a:prstGeom>
          <a:ln w="12700" cap="rnd">
            <a:solidFill>
              <a:schemeClr val="bg1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platzhalter 15"/>
          <p:cNvSpPr>
            <a:spLocks noGrp="1"/>
          </p:cNvSpPr>
          <p:nvPr userDrawn="1">
            <p:ph type="body" sz="quarter" idx="10"/>
          </p:nvPr>
        </p:nvSpPr>
        <p:spPr>
          <a:xfrm>
            <a:off x="361950" y="3677470"/>
            <a:ext cx="8439150" cy="431800"/>
          </a:xfrm>
          <a:prstGeom prst="rect">
            <a:avLst/>
          </a:prstGeom>
        </p:spPr>
        <p:txBody>
          <a:bodyPr vert="horz">
            <a:normAutofit/>
          </a:bodyPr>
          <a:lstStyle>
            <a:lvl1pPr marL="0" indent="0" algn="ctr">
              <a:buFontTx/>
              <a:buNone/>
              <a:defRPr sz="1800" cap="none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13" name="Textplatzhalter 25"/>
          <p:cNvSpPr>
            <a:spLocks noGrp="1"/>
          </p:cNvSpPr>
          <p:nvPr>
            <p:ph type="body" sz="quarter" idx="13" hasCustomPrompt="1"/>
          </p:nvPr>
        </p:nvSpPr>
        <p:spPr>
          <a:xfrm>
            <a:off x="355600" y="1548166"/>
            <a:ext cx="8432799" cy="1527968"/>
          </a:xfrm>
        </p:spPr>
        <p:txBody>
          <a:bodyPr anchor="b" anchorCtr="0"/>
          <a:lstStyle>
            <a:lvl1pPr marL="0" indent="0" algn="ctr">
              <a:buFontTx/>
              <a:buNone/>
              <a:defRPr sz="5400" b="1">
                <a:solidFill>
                  <a:schemeClr val="bg1"/>
                </a:solidFill>
                <a:latin typeface="Century Gothic" pitchFamily="34" charset="0"/>
              </a:defRPr>
            </a:lvl1pPr>
            <a:lvl2pPr marL="0" indent="0" algn="ctr">
              <a:lnSpc>
                <a:spcPct val="90000"/>
              </a:lnSpc>
              <a:spcBef>
                <a:spcPts val="500"/>
              </a:spcBef>
              <a:buFontTx/>
              <a:buNone/>
              <a:defRPr sz="3200" b="0">
                <a:solidFill>
                  <a:schemeClr val="bg1"/>
                </a:solidFill>
                <a:latin typeface="Century Gothic" pitchFamily="34" charset="0"/>
              </a:defRPr>
            </a:lvl2pPr>
            <a:lvl3pPr marL="0" indent="0">
              <a:buFontTx/>
              <a:buNone/>
              <a:defRPr/>
            </a:lvl3pPr>
            <a:lvl4pPr marL="0" indent="0">
              <a:buFontTx/>
              <a:buNone/>
              <a:defRPr/>
            </a:lvl4pPr>
            <a:lvl5pPr marL="0" indent="0">
              <a:buFontTx/>
              <a:buNone/>
              <a:defRPr/>
            </a:lvl5pPr>
          </a:lstStyle>
          <a:p>
            <a:pPr lvl="0"/>
            <a:r>
              <a:rPr lang="de-CH" dirty="0"/>
              <a:t>1</a:t>
            </a:r>
          </a:p>
          <a:p>
            <a:pPr lvl="1"/>
            <a:r>
              <a:rPr lang="de-CH" dirty="0"/>
              <a:t>ZWEITE EBENE</a:t>
            </a:r>
          </a:p>
        </p:txBody>
      </p:sp>
      <p:sp>
        <p:nvSpPr>
          <p:cNvPr id="19" name="Parallelogramm 18"/>
          <p:cNvSpPr>
            <a:spLocks noChangeAspect="1"/>
          </p:cNvSpPr>
          <p:nvPr userDrawn="1"/>
        </p:nvSpPr>
        <p:spPr>
          <a:xfrm>
            <a:off x="734417" y="-4577"/>
            <a:ext cx="1440160" cy="1561369"/>
          </a:xfrm>
          <a:prstGeom prst="parallelogram">
            <a:avLst>
              <a:gd name="adj" fmla="val 83799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>
              <a:latin typeface="Century Gothic" pitchFamily="34" charset="0"/>
            </a:endParaRPr>
          </a:p>
        </p:txBody>
      </p:sp>
      <p:sp>
        <p:nvSpPr>
          <p:cNvPr id="8" name="Rechteck 13"/>
          <p:cNvSpPr/>
          <p:nvPr userDrawn="1"/>
        </p:nvSpPr>
        <p:spPr>
          <a:xfrm>
            <a:off x="0" y="6193367"/>
            <a:ext cx="9144000" cy="6646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>
              <a:latin typeface="Century Gothic" pitchFamily="34" charset="0"/>
            </a:endParaRPr>
          </a:p>
        </p:txBody>
      </p:sp>
      <p:pic>
        <p:nvPicPr>
          <p:cNvPr id="9" name="Bild 8" descr="axa_finanz_sicher_r_rgb.eps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822"/>
          <a:stretch/>
        </p:blipFill>
        <p:spPr>
          <a:xfrm>
            <a:off x="8590409" y="6330225"/>
            <a:ext cx="421283" cy="39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799139"/>
      </p:ext>
    </p:extLst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hteck 1"/>
          <p:cNvSpPr/>
          <p:nvPr userDrawn="1"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</p:spTree>
    <p:extLst>
      <p:ext uri="{BB962C8B-B14F-4D97-AF65-F5344CB8AC3E}">
        <p14:creationId xmlns:p14="http://schemas.microsoft.com/office/powerpoint/2010/main" val="1125292320"/>
      </p:ext>
    </p:extLst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el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Titelmasterformat durch Klicken bearbeiten</a:t>
            </a:r>
          </a:p>
        </p:txBody>
      </p:sp>
      <p:sp>
        <p:nvSpPr>
          <p:cNvPr id="14" name="Foliennummernplatzhalter 13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‹#›</a:t>
            </a:fld>
            <a:r>
              <a:rPr lang="de-CH" dirty="0"/>
              <a:t>   |  </a:t>
            </a:r>
          </a:p>
        </p:txBody>
      </p:sp>
      <p:sp>
        <p:nvSpPr>
          <p:cNvPr id="18" name="Fusszeilenplatzhalter 17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6" name="Textplatzhalter 11"/>
          <p:cNvSpPr>
            <a:spLocks noGrp="1"/>
          </p:cNvSpPr>
          <p:nvPr>
            <p:ph type="body" sz="quarter" idx="14"/>
          </p:nvPr>
        </p:nvSpPr>
        <p:spPr>
          <a:xfrm>
            <a:off x="727075" y="819403"/>
            <a:ext cx="7670799" cy="38179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5750" indent="-285750">
              <a:buSzPct val="120000"/>
              <a:buFontTx/>
              <a:buNone/>
              <a:defRPr sz="1400" b="1">
                <a:solidFill>
                  <a:srgbClr val="004563"/>
                </a:solidFill>
                <a:latin typeface="Century Gothic" pitchFamily="34" charset="0"/>
                <a:cs typeface="Arial"/>
              </a:defRPr>
            </a:lvl1pPr>
            <a:lvl2pPr marL="742950" indent="-285750">
              <a:buClr>
                <a:srgbClr val="00727A"/>
              </a:buClr>
              <a:buSzPct val="100000"/>
              <a:buFontTx/>
              <a:buNone/>
              <a:defRPr sz="1600" baseline="0">
                <a:solidFill>
                  <a:srgbClr val="404040"/>
                </a:solidFill>
                <a:latin typeface="Arial"/>
                <a:cs typeface="Arial"/>
              </a:defRPr>
            </a:lvl2pPr>
            <a:lvl3pPr marL="1077913" indent="-163513">
              <a:buClr>
                <a:srgbClr val="004563"/>
              </a:buClr>
              <a:buSzPct val="100000"/>
              <a:buFontTx/>
              <a:buNone/>
              <a:defRPr sz="1400" i="1">
                <a:solidFill>
                  <a:srgbClr val="404040"/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12" name="Textplatzhalter 5"/>
          <p:cNvSpPr>
            <a:spLocks noGrp="1"/>
          </p:cNvSpPr>
          <p:nvPr>
            <p:ph type="body" sz="quarter" idx="15"/>
          </p:nvPr>
        </p:nvSpPr>
        <p:spPr>
          <a:xfrm>
            <a:off x="729562" y="1509657"/>
            <a:ext cx="3628126" cy="59378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b="1">
                <a:solidFill>
                  <a:srgbClr val="004563"/>
                </a:solidFill>
                <a:latin typeface="Century Gothic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1400" b="0"/>
            </a:lvl2pPr>
            <a:lvl3pPr marL="0" indent="0">
              <a:spcBef>
                <a:spcPts val="0"/>
              </a:spcBef>
              <a:buFontTx/>
              <a:buNone/>
              <a:defRPr sz="1000" b="1"/>
            </a:lvl3pPr>
            <a:lvl4pPr marL="0" indent="0">
              <a:buFontTx/>
              <a:buNone/>
              <a:defRPr sz="1000"/>
            </a:lvl4pPr>
            <a:lvl5pPr marL="0" indent="0">
              <a:buFontTx/>
              <a:buNone/>
              <a:defRPr sz="1000"/>
            </a:lvl5pPr>
          </a:lstStyle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6"/>
          </p:nvPr>
        </p:nvSpPr>
        <p:spPr>
          <a:xfrm>
            <a:off x="738000" y="2224800"/>
            <a:ext cx="7671600" cy="38160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CH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3480321142"/>
      </p:ext>
    </p:extLst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x Diagram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/>
              <a:t>Titelmasterformat durch Klicken bearbeiten</a:t>
            </a:r>
          </a:p>
        </p:txBody>
      </p:sp>
      <p:sp>
        <p:nvSpPr>
          <p:cNvPr id="21" name="Foliennummernplatzhalter 20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‹#›</a:t>
            </a:fld>
            <a:r>
              <a:rPr lang="de-CH" dirty="0"/>
              <a:t>   |  </a:t>
            </a:r>
          </a:p>
        </p:txBody>
      </p:sp>
      <p:sp>
        <p:nvSpPr>
          <p:cNvPr id="22" name="Fusszeilenplatzhalter 2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6" name="Textplatzhalter 5"/>
          <p:cNvSpPr>
            <a:spLocks noGrp="1"/>
          </p:cNvSpPr>
          <p:nvPr>
            <p:ph type="body" sz="quarter" idx="12"/>
          </p:nvPr>
        </p:nvSpPr>
        <p:spPr>
          <a:xfrm>
            <a:off x="729562" y="1509657"/>
            <a:ext cx="3628126" cy="59378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b="1">
                <a:solidFill>
                  <a:srgbClr val="004563"/>
                </a:solidFill>
                <a:latin typeface="Century Gothic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1400" b="0"/>
            </a:lvl2pPr>
            <a:lvl3pPr marL="0" indent="0">
              <a:spcBef>
                <a:spcPts val="0"/>
              </a:spcBef>
              <a:buFontTx/>
              <a:buNone/>
              <a:defRPr sz="1000" b="1"/>
            </a:lvl3pPr>
            <a:lvl4pPr marL="0" indent="0">
              <a:buFontTx/>
              <a:buNone/>
              <a:defRPr sz="1000"/>
            </a:lvl4pPr>
            <a:lvl5pPr marL="0" indent="0">
              <a:buFontTx/>
              <a:buNone/>
              <a:defRPr sz="1000"/>
            </a:lvl5pPr>
          </a:lstStyle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</p:txBody>
      </p:sp>
      <p:sp>
        <p:nvSpPr>
          <p:cNvPr id="7" name="Textplatzhalter 5"/>
          <p:cNvSpPr>
            <a:spLocks noGrp="1"/>
          </p:cNvSpPr>
          <p:nvPr>
            <p:ph type="body" sz="quarter" idx="13"/>
          </p:nvPr>
        </p:nvSpPr>
        <p:spPr>
          <a:xfrm>
            <a:off x="4763256" y="1509657"/>
            <a:ext cx="3645732" cy="593782"/>
          </a:xfrm>
        </p:spPr>
        <p:txBody>
          <a:bodyPr/>
          <a:lstStyle>
            <a:lvl1pPr marL="0" indent="0">
              <a:spcBef>
                <a:spcPts val="0"/>
              </a:spcBef>
              <a:buFontTx/>
              <a:buNone/>
              <a:defRPr b="1">
                <a:solidFill>
                  <a:srgbClr val="004563"/>
                </a:solidFill>
                <a:latin typeface="Century Gothic" pitchFamily="34" charset="0"/>
              </a:defRPr>
            </a:lvl1pPr>
            <a:lvl2pPr marL="0" indent="0">
              <a:spcBef>
                <a:spcPts val="0"/>
              </a:spcBef>
              <a:buFontTx/>
              <a:buNone/>
              <a:defRPr sz="1400" b="0"/>
            </a:lvl2pPr>
            <a:lvl3pPr marL="0" indent="0">
              <a:spcBef>
                <a:spcPts val="0"/>
              </a:spcBef>
              <a:buFontTx/>
              <a:buNone/>
              <a:defRPr sz="1000" b="1"/>
            </a:lvl3pPr>
            <a:lvl4pPr marL="0" indent="0">
              <a:buFontTx/>
              <a:buNone/>
              <a:defRPr sz="1000"/>
            </a:lvl4pPr>
            <a:lvl5pPr marL="0" indent="0">
              <a:buFontTx/>
              <a:buNone/>
              <a:defRPr sz="1000"/>
            </a:lvl5pPr>
          </a:lstStyle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</p:txBody>
      </p:sp>
      <p:sp>
        <p:nvSpPr>
          <p:cNvPr id="11" name="Textplatzhalter 11"/>
          <p:cNvSpPr>
            <a:spLocks noGrp="1"/>
          </p:cNvSpPr>
          <p:nvPr>
            <p:ph type="body" sz="quarter" idx="16"/>
          </p:nvPr>
        </p:nvSpPr>
        <p:spPr>
          <a:xfrm>
            <a:off x="727075" y="819403"/>
            <a:ext cx="7670799" cy="381794"/>
          </a:xfrm>
          <a:prstGeom prst="rect">
            <a:avLst/>
          </a:prstGeom>
        </p:spPr>
        <p:txBody>
          <a:bodyPr vert="horz">
            <a:normAutofit/>
          </a:bodyPr>
          <a:lstStyle>
            <a:lvl1pPr marL="285750" indent="-285750">
              <a:buSzPct val="120000"/>
              <a:buFontTx/>
              <a:buNone/>
              <a:defRPr sz="1400" b="1">
                <a:solidFill>
                  <a:srgbClr val="004563"/>
                </a:solidFill>
                <a:latin typeface="Century Gothic" pitchFamily="34" charset="0"/>
                <a:cs typeface="Arial"/>
              </a:defRPr>
            </a:lvl1pPr>
            <a:lvl2pPr marL="742950" indent="-285750">
              <a:buClr>
                <a:srgbClr val="00727A"/>
              </a:buClr>
              <a:buSzPct val="100000"/>
              <a:buFontTx/>
              <a:buNone/>
              <a:defRPr sz="1600" baseline="0">
                <a:solidFill>
                  <a:srgbClr val="404040"/>
                </a:solidFill>
                <a:latin typeface="Arial"/>
                <a:cs typeface="Arial"/>
              </a:defRPr>
            </a:lvl2pPr>
            <a:lvl3pPr marL="1077913" indent="-163513">
              <a:buClr>
                <a:srgbClr val="004563"/>
              </a:buClr>
              <a:buSzPct val="100000"/>
              <a:buFontTx/>
              <a:buNone/>
              <a:defRPr sz="1400" i="1">
                <a:solidFill>
                  <a:srgbClr val="404040"/>
                </a:solidFill>
                <a:latin typeface="Arial"/>
                <a:cs typeface="Arial"/>
              </a:defRPr>
            </a:lvl3pPr>
          </a:lstStyle>
          <a:p>
            <a:pPr lvl="0"/>
            <a:r>
              <a:rPr lang="de-CH"/>
              <a:t>Textmasterformat bearbeiten</a:t>
            </a:r>
          </a:p>
        </p:txBody>
      </p:sp>
      <p:sp>
        <p:nvSpPr>
          <p:cNvPr id="3" name="Inhaltsplatzhalter 2"/>
          <p:cNvSpPr>
            <a:spLocks noGrp="1"/>
          </p:cNvSpPr>
          <p:nvPr>
            <p:ph sz="quarter" idx="17"/>
          </p:nvPr>
        </p:nvSpPr>
        <p:spPr>
          <a:xfrm>
            <a:off x="736600" y="2224800"/>
            <a:ext cx="3623000" cy="35532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CH" dirty="0"/>
              <a:t>Textmasterformat bearbeiten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18"/>
          </p:nvPr>
        </p:nvSpPr>
        <p:spPr>
          <a:xfrm>
            <a:off x="4764088" y="2224800"/>
            <a:ext cx="3656312" cy="35532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</a:lstStyle>
          <a:p>
            <a:pPr lvl="0"/>
            <a:r>
              <a:rPr lang="de-CH" dirty="0"/>
              <a:t>Textmasterformat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252362482"/>
      </p:ext>
    </p:extLst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theme" Target="../theme/theme1.xml"/><Relationship Id="rId15" Type="http://schemas.openxmlformats.org/officeDocument/2006/relationships/image" Target="../media/image1.emf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/>
          <p:cNvSpPr>
            <a:spLocks noGrp="1"/>
          </p:cNvSpPr>
          <p:nvPr>
            <p:ph type="title"/>
          </p:nvPr>
        </p:nvSpPr>
        <p:spPr>
          <a:xfrm>
            <a:off x="727695" y="331681"/>
            <a:ext cx="7681293" cy="338137"/>
          </a:xfrm>
          <a:prstGeom prst="rect">
            <a:avLst/>
          </a:prstGeom>
        </p:spPr>
        <p:txBody>
          <a:bodyPr vert="horz" lIns="0" tIns="0" rIns="0" bIns="0" rtlCol="0" anchor="b" anchorCtr="0">
            <a:normAutofit/>
          </a:bodyPr>
          <a:lstStyle/>
          <a:p>
            <a:r>
              <a:rPr lang="de-CH" dirty="0"/>
              <a:t>Titelmasterformat durch Klicken bearbeiten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741868" y="1562999"/>
            <a:ext cx="7667119" cy="4477439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/>
          <a:p>
            <a:pPr lvl="0"/>
            <a:r>
              <a:rPr lang="de-CH" dirty="0"/>
              <a:t>Textmasterformat bearbeiten</a:t>
            </a:r>
          </a:p>
          <a:p>
            <a:pPr lvl="1"/>
            <a:r>
              <a:rPr lang="de-CH" dirty="0"/>
              <a:t>Zweite Ebene</a:t>
            </a:r>
          </a:p>
          <a:p>
            <a:pPr lvl="2"/>
            <a:r>
              <a:rPr lang="de-CH" dirty="0"/>
              <a:t>Dritte Ebene</a:t>
            </a:r>
          </a:p>
          <a:p>
            <a:pPr lvl="3"/>
            <a:r>
              <a:rPr lang="de-CH" dirty="0"/>
              <a:t>Vierte Ebene</a:t>
            </a:r>
          </a:p>
          <a:p>
            <a:pPr lvl="4"/>
            <a:r>
              <a:rPr lang="de-CH" dirty="0"/>
              <a:t>Fünfte Ebene</a:t>
            </a:r>
          </a:p>
        </p:txBody>
      </p:sp>
      <p:sp>
        <p:nvSpPr>
          <p:cNvPr id="5" name="Fusszeilenplatzhalter 4"/>
          <p:cNvSpPr>
            <a:spLocks noGrp="1"/>
          </p:cNvSpPr>
          <p:nvPr>
            <p:ph type="ftr" sz="quarter" idx="3"/>
          </p:nvPr>
        </p:nvSpPr>
        <p:spPr>
          <a:xfrm>
            <a:off x="624390" y="6511776"/>
            <a:ext cx="2858550" cy="214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l">
              <a:defRPr sz="800">
                <a:solidFill>
                  <a:srgbClr val="004563"/>
                </a:solidFill>
                <a:latin typeface="Century Gothic" pitchFamily="34" charset="0"/>
                <a:cs typeface="Arial" pitchFamily="34" charset="0"/>
              </a:defRPr>
            </a:lvl1pPr>
          </a:lstStyle>
          <a:p>
            <a:r>
              <a:rPr lang="de-CH" dirty="0"/>
              <a:t>AXA internal Hackaton 2017 – Emploji Team</a:t>
            </a:r>
          </a:p>
        </p:txBody>
      </p:sp>
      <p:cxnSp>
        <p:nvCxnSpPr>
          <p:cNvPr id="9" name="Gerade Verbindung 8"/>
          <p:cNvCxnSpPr/>
          <p:nvPr/>
        </p:nvCxnSpPr>
        <p:spPr>
          <a:xfrm>
            <a:off x="266700" y="6478376"/>
            <a:ext cx="799200" cy="0"/>
          </a:xfrm>
          <a:prstGeom prst="line">
            <a:avLst/>
          </a:prstGeom>
          <a:ln w="6350" cap="rnd" cmpd="sng">
            <a:solidFill>
              <a:schemeClr val="accent4"/>
            </a:solidFill>
            <a:prstDash val="soli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Parallelogramm 14"/>
          <p:cNvSpPr>
            <a:spLocks noChangeAspect="1"/>
          </p:cNvSpPr>
          <p:nvPr/>
        </p:nvSpPr>
        <p:spPr>
          <a:xfrm>
            <a:off x="233889" y="-15349"/>
            <a:ext cx="694268" cy="752699"/>
          </a:xfrm>
          <a:prstGeom prst="parallelogram">
            <a:avLst>
              <a:gd name="adj" fmla="val 83799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cxnSp>
        <p:nvCxnSpPr>
          <p:cNvPr id="16" name="Gerade Verbindung 15"/>
          <p:cNvCxnSpPr/>
          <p:nvPr/>
        </p:nvCxnSpPr>
        <p:spPr>
          <a:xfrm>
            <a:off x="727695" y="735475"/>
            <a:ext cx="7681293" cy="0"/>
          </a:xfrm>
          <a:prstGeom prst="line">
            <a:avLst/>
          </a:prstGeom>
          <a:ln w="6350" cmpd="sng">
            <a:solidFill>
              <a:schemeClr val="accent4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Foliennummernplatzhalter 17"/>
          <p:cNvSpPr>
            <a:spLocks noGrp="1"/>
          </p:cNvSpPr>
          <p:nvPr>
            <p:ph type="sldNum" sz="quarter" idx="4"/>
          </p:nvPr>
        </p:nvSpPr>
        <p:spPr>
          <a:xfrm>
            <a:off x="54421" y="6508750"/>
            <a:ext cx="487090" cy="214797"/>
          </a:xfrm>
          <a:prstGeom prst="rect">
            <a:avLst/>
          </a:prstGeom>
        </p:spPr>
        <p:txBody>
          <a:bodyPr vert="horz" lIns="0" tIns="0" rIns="0" bIns="0" rtlCol="0" anchor="b" anchorCtr="0"/>
          <a:lstStyle>
            <a:lvl1pPr algn="r">
              <a:defRPr sz="800">
                <a:solidFill>
                  <a:srgbClr val="004563"/>
                </a:solidFill>
                <a:latin typeface="Century Gothic" pitchFamily="34" charset="0"/>
              </a:defRPr>
            </a:lvl1pPr>
          </a:lstStyle>
          <a:p>
            <a:fld id="{3801209A-EBCB-4229-9A21-B7869465F47A}" type="slidenum">
              <a:rPr lang="de-CH" smtClean="0"/>
              <a:pPr/>
              <a:t>‹#›</a:t>
            </a:fld>
            <a:r>
              <a:rPr lang="de-CH" dirty="0"/>
              <a:t>   |  </a:t>
            </a:r>
          </a:p>
        </p:txBody>
      </p:sp>
      <p:pic>
        <p:nvPicPr>
          <p:cNvPr id="19" name="Bild 18" descr="axa_finanz_sicher_r_rgb.eps"/>
          <p:cNvPicPr>
            <a:picLocks noChangeAspect="1"/>
          </p:cNvPicPr>
          <p:nvPr userDrawn="1"/>
        </p:nvPicPr>
        <p:blipFill rotWithShape="1"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8394"/>
          <a:stretch/>
        </p:blipFill>
        <p:spPr>
          <a:xfrm>
            <a:off x="8732828" y="6470032"/>
            <a:ext cx="277283" cy="254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05141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5" r:id="rId1"/>
    <p:sldLayoutId id="2147483754" r:id="rId2"/>
    <p:sldLayoutId id="2147483749" r:id="rId3"/>
    <p:sldLayoutId id="2147483766" r:id="rId4"/>
    <p:sldLayoutId id="2147483767" r:id="rId5"/>
    <p:sldLayoutId id="2147483768" r:id="rId6"/>
    <p:sldLayoutId id="2147483770" r:id="rId7"/>
    <p:sldLayoutId id="2147483771" r:id="rId8"/>
    <p:sldLayoutId id="2147483753" r:id="rId9"/>
    <p:sldLayoutId id="2147483773" r:id="rId10"/>
    <p:sldLayoutId id="2147483763" r:id="rId11"/>
    <p:sldLayoutId id="2147483755" r:id="rId12"/>
    <p:sldLayoutId id="2147483756" r:id="rId13"/>
  </p:sldLayoutIdLst>
  <p:transition>
    <p:fade/>
  </p:transition>
  <p:hf hdr="0" dt="0"/>
  <p:txStyles>
    <p:titleStyle>
      <a:lvl1pPr algn="l" defTabSz="457200" rtl="0" eaLnBrk="1" latinLnBrk="0" hangingPunct="1">
        <a:spcBef>
          <a:spcPct val="0"/>
        </a:spcBef>
        <a:buNone/>
        <a:defRPr sz="2000" kern="1200">
          <a:solidFill>
            <a:schemeClr val="accent4"/>
          </a:solidFill>
          <a:latin typeface="Century Gothic" pitchFamily="34" charset="0"/>
          <a:ea typeface="+mj-ea"/>
          <a:cs typeface="+mj-cs"/>
        </a:defRPr>
      </a:lvl1pPr>
    </p:titleStyle>
    <p:bodyStyle>
      <a:lvl1pPr marL="252000" indent="-252000" algn="l" defTabSz="457200" rtl="0" eaLnBrk="1" latinLnBrk="0" hangingPunct="1">
        <a:spcBef>
          <a:spcPts val="450"/>
        </a:spcBef>
        <a:buClr>
          <a:schemeClr val="accent6"/>
        </a:buClr>
        <a:buSzPct val="110000"/>
        <a:buFont typeface="Wingdings" charset="2"/>
        <a:buChar char="§"/>
        <a:defRPr sz="18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1pPr>
      <a:lvl2pPr marL="522000" indent="-252000" algn="l" defTabSz="457200" rtl="0" eaLnBrk="1" latinLnBrk="0" hangingPunct="1">
        <a:spcBef>
          <a:spcPts val="400"/>
        </a:spcBef>
        <a:buClrTx/>
        <a:buFont typeface="Symbol" charset="2"/>
        <a:buChar char="-"/>
        <a:defRPr sz="1800" b="1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2pPr>
      <a:lvl3pPr marL="720000" indent="-216000" algn="l" defTabSz="457200" rtl="0" eaLnBrk="1" latinLnBrk="0" hangingPunct="1">
        <a:spcBef>
          <a:spcPts val="350"/>
        </a:spcBef>
        <a:buClr>
          <a:schemeClr val="accent2"/>
        </a:buClr>
        <a:buSzPct val="110000"/>
        <a:buFont typeface="Wingdings" charset="2"/>
        <a:buChar char="§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3pPr>
      <a:lvl4pPr marL="936000" indent="-216000" algn="l" defTabSz="457200" rtl="0" eaLnBrk="1" latinLnBrk="0" hangingPunct="1">
        <a:spcBef>
          <a:spcPts val="350"/>
        </a:spcBef>
        <a:buFont typeface="Symbol" charset="2"/>
        <a:buChar char="-"/>
        <a:defRPr sz="16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4pPr>
      <a:lvl5pPr marL="1134000" indent="-198000" algn="l" defTabSz="457200" rtl="0" eaLnBrk="1" latinLnBrk="0" hangingPunct="1">
        <a:spcBef>
          <a:spcPts val="300"/>
        </a:spcBef>
        <a:buClr>
          <a:schemeClr val="tx2"/>
        </a:buClr>
        <a:buSzPct val="110000"/>
        <a:buFont typeface="Wingdings" charset="2"/>
        <a:buChar char="§"/>
        <a:tabLst/>
        <a:defRPr sz="1400" kern="1200">
          <a:solidFill>
            <a:schemeClr val="tx1"/>
          </a:solidFill>
          <a:latin typeface="Arial" pitchFamily="34" charset="0"/>
          <a:ea typeface="+mn-ea"/>
          <a:cs typeface="Arial" pitchFamily="34" charset="0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CH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Relationship Id="rId3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4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4" Type="http://schemas.openxmlformats.org/officeDocument/2006/relationships/image" Target="../media/image9.jp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4" Type="http://schemas.openxmlformats.org/officeDocument/2006/relationships/image" Target="../media/image11.png"/><Relationship Id="rId5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13.png"/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4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Folienbibliothek</a:t>
            </a:r>
          </a:p>
        </p:txBody>
      </p:sp>
      <p:sp>
        <p:nvSpPr>
          <p:cNvPr id="3" name="Textplatzhalt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r>
              <a:rPr lang="de-CH" dirty="0"/>
              <a:t>Vorlagen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quarter" idx="11"/>
          </p:nvPr>
        </p:nvSpPr>
        <p:spPr/>
        <p:txBody>
          <a:bodyPr/>
          <a:lstStyle/>
          <a:p>
            <a:r>
              <a:rPr lang="de-CH" dirty="0"/>
              <a:t>AXA internal </a:t>
            </a:r>
            <a:r>
              <a:rPr lang="en-US" dirty="0"/>
              <a:t>Hackathon</a:t>
            </a:r>
            <a:r>
              <a:rPr lang="de-CH" dirty="0"/>
              <a:t> 2017 – Emploji Team</a:t>
            </a:r>
          </a:p>
        </p:txBody>
      </p:sp>
      <p:pic>
        <p:nvPicPr>
          <p:cNvPr id="5" name="Grafik 4"/>
          <p:cNvPicPr>
            <a:picLocks noChangeAspect="1"/>
          </p:cNvPicPr>
          <p:nvPr/>
        </p:nvPicPr>
        <p:blipFill rotWithShape="1">
          <a:blip r:embed="rId2"/>
          <a:srcRect r="5513" b="6742"/>
          <a:stretch/>
        </p:blipFill>
        <p:spPr>
          <a:xfrm>
            <a:off x="0" y="0"/>
            <a:ext cx="9163049" cy="6230112"/>
          </a:xfrm>
          <a:prstGeom prst="rect">
            <a:avLst/>
          </a:prstGeom>
        </p:spPr>
      </p:pic>
      <p:sp>
        <p:nvSpPr>
          <p:cNvPr id="9" name="Parallelogramm 8"/>
          <p:cNvSpPr>
            <a:spLocks noChangeAspect="1"/>
          </p:cNvSpPr>
          <p:nvPr/>
        </p:nvSpPr>
        <p:spPr>
          <a:xfrm>
            <a:off x="734417" y="-4577"/>
            <a:ext cx="1440160" cy="1561369"/>
          </a:xfrm>
          <a:prstGeom prst="parallelogram">
            <a:avLst>
              <a:gd name="adj" fmla="val 83799"/>
            </a:avLst>
          </a:prstGeom>
          <a:solidFill>
            <a:schemeClr val="accent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>
              <a:latin typeface="Century Gothic" pitchFamily="34" charset="0"/>
            </a:endParaRPr>
          </a:p>
        </p:txBody>
      </p:sp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2"/>
          <a:srcRect l="48394" t="44988" r="49140" b="25877"/>
          <a:stretch/>
        </p:blipFill>
        <p:spPr>
          <a:xfrm>
            <a:off x="4848846" y="3016128"/>
            <a:ext cx="4314203" cy="1946363"/>
          </a:xfrm>
          <a:prstGeom prst="rect">
            <a:avLst/>
          </a:prstGeom>
        </p:spPr>
      </p:pic>
      <p:sp>
        <p:nvSpPr>
          <p:cNvPr id="7" name="Untertitel 2"/>
          <p:cNvSpPr txBox="1">
            <a:spLocks/>
          </p:cNvSpPr>
          <p:nvPr/>
        </p:nvSpPr>
        <p:spPr>
          <a:xfrm>
            <a:off x="4692364" y="3238500"/>
            <a:ext cx="4470685" cy="1444468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  <a:alpha val="26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noFill/>
            <a:prstDash val="solid"/>
          </a:ln>
          <a:effectLst/>
        </p:spPr>
        <p:txBody>
          <a:bodyPr vert="horz" lIns="91440" tIns="45720" rIns="91440" bIns="45720" rtlCol="0" anchor="ctr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Avenir Book"/>
                <a:ea typeface="+mn-ea"/>
                <a:cs typeface="Avenir Book"/>
              </a:rPr>
              <a:t>Making </a:t>
            </a:r>
            <a:r>
              <a:rPr kumimoji="0" lang="en-US" sz="3200" b="0" i="0" u="none" strike="noStrike" kern="1200" cap="none" spc="0" normalizeH="0" baseline="0" dirty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Avenir Book"/>
                <a:ea typeface="+mn-ea"/>
                <a:cs typeface="Avenir Book"/>
              </a:rPr>
              <a:t>life</a:t>
            </a: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Avenir Book"/>
                <a:ea typeface="+mn-ea"/>
                <a:cs typeface="Avenir Book"/>
              </a:rPr>
              <a:t> </a:t>
            </a:r>
            <a:r>
              <a:rPr kumimoji="0" lang="en-US" sz="3200" b="0" i="0" u="none" strike="noStrike" kern="1200" cap="none" spc="0" normalizeH="0" baseline="0" dirty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Avenir Book"/>
                <a:ea typeface="+mn-ea"/>
                <a:cs typeface="Avenir Book"/>
              </a:rPr>
              <a:t>easier</a:t>
            </a:r>
          </a:p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>
                <a:solidFill>
                  <a:sysClr val="windowText" lastClr="000000">
                    <a:tint val="75000"/>
                  </a:sysClr>
                </a:solidFill>
                <a:latin typeface="Avenir Book"/>
                <a:cs typeface="Avenir Book"/>
              </a:rPr>
              <a:t>for</a:t>
            </a:r>
            <a:r>
              <a:rPr lang="de-DE" dirty="0">
                <a:solidFill>
                  <a:sysClr val="windowText" lastClr="000000">
                    <a:tint val="75000"/>
                  </a:sysClr>
                </a:solidFill>
                <a:latin typeface="Avenir Book"/>
                <a:cs typeface="Avenir Book"/>
              </a:rPr>
              <a:t> </a:t>
            </a: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Avenir Book"/>
                <a:ea typeface="+mn-ea"/>
                <a:cs typeface="Avenir Book"/>
              </a:rPr>
              <a:t>AXA </a:t>
            </a:r>
            <a:r>
              <a:rPr kumimoji="0" lang="en-US" sz="3200" b="0" i="0" u="none" strike="noStrike" kern="1200" cap="none" spc="0" normalizeH="0" baseline="0" dirty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Avenir Book"/>
                <a:ea typeface="+mn-ea"/>
                <a:cs typeface="Avenir Book"/>
              </a:rPr>
              <a:t>employees</a:t>
            </a:r>
            <a:r>
              <a:rPr kumimoji="0" lang="de-DE" sz="3200" b="0" i="0" u="none" strike="noStrike" kern="1200" cap="none" spc="0" normalizeH="0" baseline="0" noProof="0" dirty="0">
                <a:ln>
                  <a:noFill/>
                </a:ln>
                <a:solidFill>
                  <a:sysClr val="windowText" lastClr="000000">
                    <a:tint val="75000"/>
                  </a:sysClr>
                </a:solidFill>
                <a:effectLst/>
                <a:uLnTx/>
                <a:uFillTx/>
                <a:latin typeface="Avenir Book"/>
                <a:ea typeface="+mn-ea"/>
                <a:cs typeface="Avenir Book"/>
              </a:rPr>
              <a:t>.</a:t>
            </a:r>
          </a:p>
        </p:txBody>
      </p:sp>
      <p:pic>
        <p:nvPicPr>
          <p:cNvPr id="8" name="Grafik 7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rcRect l="22272" t="10222" r="23067" b="44795"/>
          <a:stretch/>
        </p:blipFill>
        <p:spPr>
          <a:xfrm>
            <a:off x="3981393" y="3124586"/>
            <a:ext cx="1421941" cy="14557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763513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hteck 10"/>
          <p:cNvSpPr/>
          <p:nvPr/>
        </p:nvSpPr>
        <p:spPr>
          <a:xfrm>
            <a:off x="7432158" y="0"/>
            <a:ext cx="1711842" cy="16055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Emploji wins the AXA Hackathon 2017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2</a:t>
            </a:fld>
            <a:r>
              <a:rPr lang="de-CH" dirty="0"/>
              <a:t>   |  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CH" dirty="0"/>
              <a:t>AXA internal Hackaton 2017 – Emploji Team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Formerly</a:t>
            </a:r>
            <a:r>
              <a:rPr lang="de-CH" dirty="0"/>
              <a:t> </a:t>
            </a:r>
            <a:r>
              <a:rPr lang="en-US" dirty="0"/>
              <a:t>known</a:t>
            </a:r>
            <a:r>
              <a:rPr lang="de-CH" dirty="0"/>
              <a:t> </a:t>
            </a:r>
            <a:r>
              <a:rPr lang="en-US" dirty="0"/>
              <a:t>as</a:t>
            </a:r>
            <a:r>
              <a:rPr lang="de-CH" dirty="0"/>
              <a:t> «Focus Days»</a:t>
            </a:r>
          </a:p>
        </p:txBody>
      </p:sp>
      <p:pic>
        <p:nvPicPr>
          <p:cNvPr id="8" name="Picture 2" descr="https://lh3.googleusercontent.com/37LR0qsA1ay4GYC8eU1H3HimTUjTuWbiDRXvDwwvrqyUhCyOABk78glHie-_41vEHApNB_6nkmZsesH4bLmIfClawErpSORWfU13AH_w8M8AHSyLkL2Ib-hUgdSbLykzyA5bZv5B6zvNc-ewAo5BNSHNNNIx7wJp-O-I2MiJ6cxMJzZZgl7LjA8AyAZKXCmaftAyfYlWHlLtzyd56jR5n7cK3VVUp9oK0A5v_amXwHQMVZHY8_sIjdDuSURZzB2GU_eMnE9nbOFFZw9O85iIp9y7OPqNcF7ossn7g8hOlU-IZMYfJ4SpmAypofHeAuTlTOHKhydW4ABjFEOKXfXAAvBvzKxUIjJEpbiiPC29VvXRH-PAxeN1YeAWjO_wFRjPWBn-gubu59fzMm8zaB9E_1EmTnhye_bUKzdRG2yGOdkL_O7MKMZRuJCqemUeQFEgeU1_MiMfxr8-GRz2phpJOmTZuNaTA8vG5gdnAugO6pd7u_dAOy3TKNBP-DjYZXjWiMlBlW3OtC9Re0-BmyYRWbGXAKMsxKMw-jYEjdhdU6mRlOgBFgY7c9Hq2HkNAT5C9yW8XzeePKoFE_63vVp_h4P4K4vs-VJ-NWiEdg5037nOyahPq_3G3UJ_USRdNCbhb_VurgYtQp_8fLCFPt314gVz9jhBUjtieD7SJ-lUFsilsbE=w1587-h1155-no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82940" y="1339671"/>
            <a:ext cx="4976865" cy="3624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https://lh3.googleusercontent.com/6q9ZvVdbIxFQpLyo49jWPrXkwiijaiC2lytWh8cuVlFLTRU1Bvn9HFf2oOT8KisEOI9pmQ_OvK1AE6ZgYVJ14S-J-sk0BtcvEMgj4GEmf7aukXBE7nwOPrtzu4WV2IvFODcny7ZVxam3LizfF17xrBr19CQCjFaDW0g7e2bZ2jm89MAKYmpUuADypdevGeLjpWFlU__KDQ8K7YZJf28MC0cNutKdKwroasfX1ldQENFbA6M2yPW3k2_0Kh7MRfBH4yt5vT04CJLg6i5heNFn2IEMl9DIPnZ3Dp_azhuTZmhstfOT9sBItZ7mBGd7XWV6pfiruuIsSmaJhlxjX2W7cYIi1Y2fz6ZYWEoueG-b1c2zkDJljvxYge6lyizD7NI0qqgnRg85qkOHUE8PTblsO_H6Vkmx9z-XhNRwfHbTWN9cBiRZ3sczmncH-iJm8AuMAtwRcHs6hM74UJ2O9d-WSvR8mMCDS-5Lph3GgVz2WQRUbBl4WshG9r0O6vwnLcd9LpROJHCsrp7ECTUBn2_iI2xSD3MJxXE2D0AG01dTIDkukVPqKeJSaPQhcA4ZfeyA4I5ceXy45jQWkplZEUhb854L0rQ1UgVkD5qbJ-2TW6qOrTTVykmRIXc8uPBTiUcNrnFaImhq1hnI2x9oUM89ybL1_TPf-4z8iFpRMOmiQNt2UfY=w650-h1155-no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289" b="5093"/>
          <a:stretch/>
        </p:blipFill>
        <p:spPr bwMode="auto">
          <a:xfrm>
            <a:off x="738000" y="1350782"/>
            <a:ext cx="2327934" cy="36246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Grafik 9"/>
          <p:cNvPicPr>
            <a:picLocks noChangeAspect="1"/>
          </p:cNvPicPr>
          <p:nvPr/>
        </p:nvPicPr>
        <p:blipFill rotWithShape="1">
          <a:blip r:embed="rId4"/>
          <a:srcRect b="48798"/>
          <a:stretch/>
        </p:blipFill>
        <p:spPr>
          <a:xfrm>
            <a:off x="1947211" y="4964315"/>
            <a:ext cx="6435566" cy="1405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616551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AXA Hackathon?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3</a:t>
            </a:fld>
            <a:r>
              <a:rPr lang="de-CH" dirty="0"/>
              <a:t>   |  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CH" dirty="0"/>
              <a:t>AXA internal Hackaton 2017 – Emploji Team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Formerly known as </a:t>
            </a:r>
            <a:r>
              <a:rPr lang="en-US" dirty="0" smtClean="0"/>
              <a:t>“Focus Days”</a:t>
            </a:r>
            <a:endParaRPr lang="en-US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5"/>
          </p:nvPr>
        </p:nvSpPr>
        <p:spPr>
          <a:xfrm>
            <a:off x="738000" y="1569599"/>
            <a:ext cx="7671600" cy="4702411"/>
          </a:xfrm>
        </p:spPr>
        <p:txBody>
          <a:bodyPr>
            <a:normAutofit/>
          </a:bodyPr>
          <a:lstStyle/>
          <a:p>
            <a:r>
              <a:rPr lang="en-US" b="1" dirty="0"/>
              <a:t>AXA Internal Hackathon within AXA Switzerland</a:t>
            </a:r>
          </a:p>
          <a:p>
            <a:pPr lvl="1"/>
            <a:r>
              <a:rPr lang="en-US" b="0" dirty="0"/>
              <a:t>AXA Winterthur + AXA Group Solutions + AXA tech. </a:t>
            </a:r>
            <a:r>
              <a:rPr lang="en-US" b="0" dirty="0" smtClean="0"/>
              <a:t>service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  <a:p>
            <a:r>
              <a:rPr lang="en-US" b="1" dirty="0"/>
              <a:t>Idea</a:t>
            </a:r>
          </a:p>
          <a:p>
            <a:pPr lvl="1"/>
            <a:r>
              <a:rPr lang="en-US" b="0" dirty="0"/>
              <a:t>Employees are working 2 days (40h) on a new innovative topic</a:t>
            </a:r>
          </a:p>
          <a:p>
            <a:pPr lvl="1"/>
            <a:r>
              <a:rPr lang="en-US" b="0" dirty="0"/>
              <a:t>It is handled as a training day</a:t>
            </a:r>
          </a:p>
          <a:p>
            <a:pPr marL="0" indent="0">
              <a:buNone/>
            </a:pPr>
            <a:endParaRPr lang="en-US" b="1" dirty="0"/>
          </a:p>
          <a:p>
            <a:r>
              <a:rPr lang="en-US" b="1" dirty="0"/>
              <a:t>2013: Started as an IT Hackathon (19 attendees, 3 teams</a:t>
            </a:r>
            <a:r>
              <a:rPr lang="en-US" b="1" dirty="0" smtClean="0"/>
              <a:t>)</a:t>
            </a:r>
            <a:endParaRPr lang="en-US" b="1" dirty="0"/>
          </a:p>
          <a:p>
            <a:r>
              <a:rPr lang="en-US" b="1" dirty="0"/>
              <a:t>2016: open for all employees – Business and IT collaboration </a:t>
            </a:r>
          </a:p>
          <a:p>
            <a:r>
              <a:rPr lang="en-US" b="1" dirty="0"/>
              <a:t>2017 already the 5th edition (60 attendees, 7 teams</a:t>
            </a:r>
            <a:r>
              <a:rPr lang="en-US" b="1" dirty="0" smtClean="0"/>
              <a:t>)</a:t>
            </a:r>
            <a:endParaRPr lang="en-US" dirty="0"/>
          </a:p>
          <a:p>
            <a:endParaRPr lang="en-US" b="1" dirty="0" smtClean="0"/>
          </a:p>
          <a:p>
            <a:r>
              <a:rPr lang="en-US" b="1" dirty="0" smtClean="0"/>
              <a:t>from Innovation to Implementation</a:t>
            </a:r>
          </a:p>
          <a:p>
            <a:pPr lvl="1"/>
            <a:r>
              <a:rPr lang="en-US" dirty="0" smtClean="0"/>
              <a:t>Every year 2 ideas are ending up in an implemented feature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0638620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Grafik 19"/>
          <p:cNvPicPr>
            <a:picLocks noChangeAspect="1"/>
          </p:cNvPicPr>
          <p:nvPr/>
        </p:nvPicPr>
        <p:blipFill rotWithShape="1">
          <a:blip r:embed="rId3"/>
          <a:srcRect l="7744" r="18767"/>
          <a:stretch/>
        </p:blipFill>
        <p:spPr>
          <a:xfrm>
            <a:off x="259600" y="1971687"/>
            <a:ext cx="2754109" cy="2498454"/>
          </a:xfrm>
          <a:prstGeom prst="rect">
            <a:avLst/>
          </a:prstGeom>
        </p:spPr>
      </p:pic>
      <p:pic>
        <p:nvPicPr>
          <p:cNvPr id="14" name="Grafik 13"/>
          <p:cNvPicPr>
            <a:picLocks noChangeAspect="1"/>
          </p:cNvPicPr>
          <p:nvPr/>
        </p:nvPicPr>
        <p:blipFill rotWithShape="1">
          <a:blip r:embed="rId4"/>
          <a:srcRect t="8679" r="51139" b="16717"/>
          <a:stretch/>
        </p:blipFill>
        <p:spPr>
          <a:xfrm>
            <a:off x="259600" y="4027878"/>
            <a:ext cx="2756869" cy="249845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What is the idea behind Emploji?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4</a:t>
            </a:fld>
            <a:r>
              <a:rPr lang="de-CH" dirty="0"/>
              <a:t>   |  </a:t>
            </a:r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CH" dirty="0"/>
              <a:t>AXA internal Hackaton 2017 – Emploji Team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en-US" dirty="0"/>
              <a:t>Employee Experience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5"/>
          </p:nvPr>
        </p:nvSpPr>
        <p:spPr>
          <a:xfrm>
            <a:off x="727075" y="1350782"/>
            <a:ext cx="5639502" cy="321391"/>
          </a:xfrm>
        </p:spPr>
        <p:txBody>
          <a:bodyPr>
            <a:normAutofit/>
          </a:bodyPr>
          <a:lstStyle/>
          <a:p>
            <a:r>
              <a:rPr lang="en-US" b="1" dirty="0"/>
              <a:t>Tag Line: «Make Life easier for AXA employees»</a:t>
            </a:r>
          </a:p>
        </p:txBody>
      </p:sp>
      <p:sp>
        <p:nvSpPr>
          <p:cNvPr id="9" name="Inhaltsplatzhalter 5"/>
          <p:cNvSpPr txBox="1">
            <a:spLocks/>
          </p:cNvSpPr>
          <p:nvPr/>
        </p:nvSpPr>
        <p:spPr>
          <a:xfrm>
            <a:off x="2800305" y="2064144"/>
            <a:ext cx="6112467" cy="218470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52000" indent="-252000" algn="l" defTabSz="457200" rtl="0" eaLnBrk="1" latinLnBrk="0" hangingPunct="1">
              <a:spcBef>
                <a:spcPts val="450"/>
              </a:spcBef>
              <a:buClr>
                <a:schemeClr val="accent6"/>
              </a:buClr>
              <a:buSzPct val="110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22000" indent="-252000" algn="l" defTabSz="457200" rtl="0" eaLnBrk="1" latinLnBrk="0" hangingPunct="1">
              <a:spcBef>
                <a:spcPts val="400"/>
              </a:spcBef>
              <a:buClrTx/>
              <a:buFont typeface="Symbol" charset="2"/>
              <a:buChar char="-"/>
              <a:defRPr sz="18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720000" indent="-216000" algn="l" defTabSz="457200" rtl="0" eaLnBrk="1" latinLnBrk="0" hangingPunct="1">
              <a:spcBef>
                <a:spcPts val="350"/>
              </a:spcBef>
              <a:buClr>
                <a:schemeClr val="accent2"/>
              </a:buClr>
              <a:buSzPct val="110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936000" indent="-216000" algn="l" defTabSz="457200" rtl="0" eaLnBrk="1" latinLnBrk="0" hangingPunct="1">
              <a:spcBef>
                <a:spcPts val="350"/>
              </a:spcBef>
              <a:buFont typeface="Symbol" charset="2"/>
              <a:buChar char="-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134000" indent="-198000" algn="l" defTabSz="457200" rtl="0" eaLnBrk="1" latinLnBrk="0" hangingPunct="1">
              <a:spcBef>
                <a:spcPts val="300"/>
              </a:spcBef>
              <a:buClr>
                <a:schemeClr val="tx2"/>
              </a:buClr>
              <a:buSzPct val="110000"/>
              <a:buFont typeface="Wingdings" charset="2"/>
              <a:buChar char="§"/>
              <a:tabLst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/>
              <a:t>Current pain points</a:t>
            </a:r>
          </a:p>
          <a:p>
            <a:pPr lvl="1"/>
            <a:r>
              <a:rPr lang="en-US" sz="1600" b="0" dirty="0"/>
              <a:t>Employees expect the same </a:t>
            </a:r>
            <a:r>
              <a:rPr lang="en-US" sz="1600" dirty="0"/>
              <a:t>comfort</a:t>
            </a:r>
            <a:r>
              <a:rPr lang="en-US" sz="1600" b="0" dirty="0"/>
              <a:t> with HR tools as with their Mobile phone</a:t>
            </a:r>
          </a:p>
          <a:p>
            <a:pPr lvl="1"/>
            <a:r>
              <a:rPr lang="en-US" sz="1600" dirty="0"/>
              <a:t>Current</a:t>
            </a:r>
            <a:r>
              <a:rPr lang="en-US" sz="1600" b="0" dirty="0"/>
              <a:t> HR tools user experience is bad</a:t>
            </a:r>
          </a:p>
          <a:p>
            <a:pPr lvl="1"/>
            <a:r>
              <a:rPr lang="en-US" sz="1600" b="0" dirty="0"/>
              <a:t>HR processes are </a:t>
            </a:r>
            <a:r>
              <a:rPr lang="en-US" sz="1600" dirty="0"/>
              <a:t>time</a:t>
            </a:r>
            <a:r>
              <a:rPr lang="en-US" sz="1600" b="0" dirty="0"/>
              <a:t> consuming and </a:t>
            </a:r>
            <a:r>
              <a:rPr lang="en-US" sz="1600" dirty="0"/>
              <a:t>annoying</a:t>
            </a:r>
            <a:r>
              <a:rPr lang="en-US" sz="1600" b="0" dirty="0"/>
              <a:t> (e.g. Administration of expenses, absences, time reporting)</a:t>
            </a:r>
          </a:p>
          <a:p>
            <a:pPr lvl="1"/>
            <a:r>
              <a:rPr lang="en-US" sz="1600" dirty="0"/>
              <a:t>No quick answers </a:t>
            </a:r>
            <a:r>
              <a:rPr lang="en-US" sz="1600" b="0" dirty="0"/>
              <a:t>to simple questions</a:t>
            </a:r>
          </a:p>
        </p:txBody>
      </p:sp>
      <p:sp>
        <p:nvSpPr>
          <p:cNvPr id="10" name="Inhaltsplatzhalter 5"/>
          <p:cNvSpPr txBox="1">
            <a:spLocks/>
          </p:cNvSpPr>
          <p:nvPr/>
        </p:nvSpPr>
        <p:spPr>
          <a:xfrm>
            <a:off x="2860789" y="4248848"/>
            <a:ext cx="6051983" cy="2277484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52000" indent="-252000" algn="l" defTabSz="457200" rtl="0" eaLnBrk="1" latinLnBrk="0" hangingPunct="1">
              <a:spcBef>
                <a:spcPts val="450"/>
              </a:spcBef>
              <a:buClr>
                <a:schemeClr val="accent6"/>
              </a:buClr>
              <a:buSzPct val="110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22000" indent="-252000" algn="l" defTabSz="457200" rtl="0" eaLnBrk="1" latinLnBrk="0" hangingPunct="1">
              <a:spcBef>
                <a:spcPts val="400"/>
              </a:spcBef>
              <a:buClrTx/>
              <a:buFont typeface="Symbol" charset="2"/>
              <a:buChar char="-"/>
              <a:defRPr sz="18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720000" indent="-216000" algn="l" defTabSz="457200" rtl="0" eaLnBrk="1" latinLnBrk="0" hangingPunct="1">
              <a:spcBef>
                <a:spcPts val="350"/>
              </a:spcBef>
              <a:buClr>
                <a:schemeClr val="accent2"/>
              </a:buClr>
              <a:buSzPct val="110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936000" indent="-216000" algn="l" defTabSz="457200" rtl="0" eaLnBrk="1" latinLnBrk="0" hangingPunct="1">
              <a:spcBef>
                <a:spcPts val="350"/>
              </a:spcBef>
              <a:buFont typeface="Symbol" charset="2"/>
              <a:buChar char="-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134000" indent="-198000" algn="l" defTabSz="457200" rtl="0" eaLnBrk="1" latinLnBrk="0" hangingPunct="1">
              <a:spcBef>
                <a:spcPts val="300"/>
              </a:spcBef>
              <a:buClr>
                <a:schemeClr val="tx2"/>
              </a:buClr>
              <a:buSzPct val="110000"/>
              <a:buFont typeface="Wingdings" charset="2"/>
              <a:buChar char="§"/>
              <a:tabLst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600" b="1" dirty="0"/>
              <a:t>Value proposition</a:t>
            </a:r>
          </a:p>
          <a:p>
            <a:pPr lvl="1"/>
            <a:r>
              <a:rPr lang="en-US" sz="1600" b="0" dirty="0"/>
              <a:t>intuitive </a:t>
            </a:r>
            <a:r>
              <a:rPr lang="en-US" sz="1600" dirty="0"/>
              <a:t>simplification</a:t>
            </a:r>
            <a:r>
              <a:rPr lang="en-US" sz="1600" b="0" dirty="0"/>
              <a:t> of HR administrative tasks</a:t>
            </a:r>
          </a:p>
          <a:p>
            <a:pPr lvl="1"/>
            <a:r>
              <a:rPr lang="en-US" sz="1600" b="0" dirty="0"/>
              <a:t>User </a:t>
            </a:r>
            <a:r>
              <a:rPr lang="en-US" sz="1600" dirty="0"/>
              <a:t>Experience</a:t>
            </a:r>
            <a:r>
              <a:rPr lang="en-US" sz="1600" b="0" dirty="0"/>
              <a:t> for employees</a:t>
            </a:r>
          </a:p>
          <a:p>
            <a:pPr lvl="1"/>
            <a:r>
              <a:rPr lang="en-US" sz="1600" b="0" dirty="0"/>
              <a:t>HR as </a:t>
            </a:r>
            <a:r>
              <a:rPr lang="en-US" sz="1600" dirty="0"/>
              <a:t>7x24 service</a:t>
            </a:r>
          </a:p>
          <a:p>
            <a:pPr lvl="1"/>
            <a:r>
              <a:rPr lang="en-US" sz="1600" b="0" dirty="0"/>
              <a:t>HR-Chatbot does </a:t>
            </a:r>
            <a:r>
              <a:rPr lang="en-US" sz="1600" dirty="0"/>
              <a:t>speed</a:t>
            </a:r>
            <a:r>
              <a:rPr lang="en-US" sz="1600" b="0" dirty="0"/>
              <a:t> up HR processes</a:t>
            </a:r>
          </a:p>
          <a:p>
            <a:pPr lvl="1"/>
            <a:r>
              <a:rPr lang="en-US" sz="1600" dirty="0"/>
              <a:t>Digitalization</a:t>
            </a:r>
            <a:r>
              <a:rPr lang="en-US" sz="1600" b="0" dirty="0"/>
              <a:t> of processes (also Onboarding tasks, online training, polls</a:t>
            </a:r>
            <a:r>
              <a:rPr lang="en-US" sz="1600" b="0" dirty="0" smtClean="0"/>
              <a:t>...)</a:t>
            </a:r>
          </a:p>
          <a:p>
            <a:pPr lvl="1"/>
            <a:r>
              <a:rPr lang="en-US" sz="1600" b="0" dirty="0" err="1" smtClean="0"/>
              <a:t>Chatbots</a:t>
            </a:r>
            <a:r>
              <a:rPr lang="en-US" sz="1600" b="0" dirty="0" smtClean="0"/>
              <a:t> are not a hype </a:t>
            </a:r>
            <a:r>
              <a:rPr lang="mr-IN" sz="1600" b="0" dirty="0" smtClean="0"/>
              <a:t>–</a:t>
            </a:r>
            <a:r>
              <a:rPr lang="en-US" sz="1600" b="0" dirty="0" smtClean="0"/>
              <a:t> they are reality</a:t>
            </a:r>
            <a:endParaRPr lang="en-US" sz="1600" b="0" dirty="0"/>
          </a:p>
        </p:txBody>
      </p:sp>
    </p:spTree>
    <p:extLst>
      <p:ext uri="{BB962C8B-B14F-4D97-AF65-F5344CB8AC3E}">
        <p14:creationId xmlns:p14="http://schemas.microsoft.com/office/powerpoint/2010/main" val="1849118556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hteck 11"/>
          <p:cNvSpPr/>
          <p:nvPr/>
        </p:nvSpPr>
        <p:spPr>
          <a:xfrm>
            <a:off x="7432158" y="0"/>
            <a:ext cx="1711842" cy="1605516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Emploji – Prototype functionalities 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5</a:t>
            </a:fld>
            <a:r>
              <a:rPr lang="de-CH"/>
              <a:t>   |  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CH" dirty="0"/>
              <a:t>AXA internal Hackaton 2017 – Emploji Team</a:t>
            </a:r>
          </a:p>
        </p:txBody>
      </p:sp>
      <p:sp>
        <p:nvSpPr>
          <p:cNvPr id="5" name="Textplatzhalter 4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r>
              <a:rPr lang="de-CH" dirty="0" err="1"/>
              <a:t>Make</a:t>
            </a:r>
            <a:r>
              <a:rPr lang="de-CH" dirty="0"/>
              <a:t> </a:t>
            </a:r>
            <a:r>
              <a:rPr lang="de-CH" dirty="0" err="1"/>
              <a:t>life</a:t>
            </a:r>
            <a:r>
              <a:rPr lang="de-CH" dirty="0"/>
              <a:t> </a:t>
            </a:r>
            <a:r>
              <a:rPr lang="de-CH" dirty="0" err="1"/>
              <a:t>easier</a:t>
            </a:r>
            <a:r>
              <a:rPr lang="de-CH" dirty="0"/>
              <a:t> </a:t>
            </a:r>
            <a:r>
              <a:rPr lang="de-CH" dirty="0" err="1"/>
              <a:t>for</a:t>
            </a:r>
            <a:r>
              <a:rPr lang="de-CH" dirty="0"/>
              <a:t> AXA </a:t>
            </a:r>
            <a:r>
              <a:rPr lang="de-CH" dirty="0" err="1"/>
              <a:t>employees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5"/>
          </p:nvPr>
        </p:nvSpPr>
        <p:spPr>
          <a:xfrm>
            <a:off x="4011284" y="1355690"/>
            <a:ext cx="4397703" cy="1533426"/>
          </a:xfrm>
        </p:spPr>
        <p:txBody>
          <a:bodyPr>
            <a:normAutofit fontScale="92500"/>
          </a:bodyPr>
          <a:lstStyle/>
          <a:p>
            <a:pPr>
              <a:buFont typeface="Wingdings" panose="05000000000000000000" pitchFamily="2" charset="2"/>
              <a:buChar char="ü"/>
            </a:pPr>
            <a:r>
              <a:rPr lang="en-US" sz="2100" b="1" dirty="0"/>
              <a:t>Use simple sentences / questions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100" b="1" dirty="0"/>
              <a:t>manage expenses, absences and monthly confirmation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n-US" sz="2100" b="1" dirty="0"/>
              <a:t>get answers to HR questions / FAQ</a:t>
            </a:r>
          </a:p>
          <a:p>
            <a:pPr marL="0" indent="0">
              <a:buNone/>
            </a:pPr>
            <a:endParaRPr lang="en-US" dirty="0"/>
          </a:p>
        </p:txBody>
      </p:sp>
      <p:grpSp>
        <p:nvGrpSpPr>
          <p:cNvPr id="22" name="Gruppieren 21"/>
          <p:cNvGrpSpPr/>
          <p:nvPr/>
        </p:nvGrpSpPr>
        <p:grpSpPr>
          <a:xfrm>
            <a:off x="-1476072" y="1097845"/>
            <a:ext cx="5790470" cy="5905190"/>
            <a:chOff x="-1673782" y="1097845"/>
            <a:chExt cx="5790470" cy="5905190"/>
          </a:xfrm>
        </p:grpSpPr>
        <p:grpSp>
          <p:nvGrpSpPr>
            <p:cNvPr id="14" name="Gruppieren 13"/>
            <p:cNvGrpSpPr/>
            <p:nvPr/>
          </p:nvGrpSpPr>
          <p:grpSpPr>
            <a:xfrm>
              <a:off x="287281" y="1657946"/>
              <a:ext cx="2709332" cy="3491750"/>
              <a:chOff x="1184632" y="1929949"/>
              <a:chExt cx="2709332" cy="3491750"/>
            </a:xfrm>
          </p:grpSpPr>
          <p:pic>
            <p:nvPicPr>
              <p:cNvPr id="15" name="Grafik 14"/>
              <p:cNvPicPr>
                <a:picLocks noChangeAspect="1"/>
              </p:cNvPicPr>
              <p:nvPr/>
            </p:nvPicPr>
            <p:blipFill rotWithShape="1">
              <a:blip r:embed="rId3"/>
              <a:srcRect b="8919"/>
              <a:stretch/>
            </p:blipFill>
            <p:spPr>
              <a:xfrm>
                <a:off x="1184632" y="1929949"/>
                <a:ext cx="2709332" cy="3491750"/>
              </a:xfrm>
              <a:prstGeom prst="rect">
                <a:avLst/>
              </a:prstGeom>
            </p:spPr>
          </p:pic>
          <p:sp>
            <p:nvSpPr>
              <p:cNvPr id="16" name="Rechteck: abgerundete Ecken 15"/>
              <p:cNvSpPr/>
              <p:nvPr/>
            </p:nvSpPr>
            <p:spPr>
              <a:xfrm>
                <a:off x="1724512" y="4273887"/>
                <a:ext cx="2015067" cy="415597"/>
              </a:xfrm>
              <a:prstGeom prst="roundRect">
                <a:avLst/>
              </a:prstGeom>
              <a:noFill/>
              <a:ln w="57150" cap="flat" cmpd="sng" algn="ctr">
                <a:solidFill>
                  <a:schemeClr val="accent4"/>
                </a:solidFill>
                <a:prstDash val="solid"/>
                <a:round/>
                <a:headEnd type="none" w="med" len="med"/>
                <a:tailEnd type="none" w="med" len="med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minor">
                <a:schemeClr val="accent4"/>
              </a:fontRef>
            </p:style>
            <p:txBody>
              <a:bodyPr rtlCol="0" anchor="ctr"/>
              <a:lstStyle/>
              <a:p>
                <a:pPr algn="ctr"/>
                <a:endParaRPr lang="de-CH"/>
              </a:p>
            </p:txBody>
          </p:sp>
        </p:grpSp>
        <p:pic>
          <p:nvPicPr>
            <p:cNvPr id="17" name="Grafik 16"/>
            <p:cNvPicPr>
              <a:picLocks noChangeAspect="1"/>
            </p:cNvPicPr>
            <p:nvPr/>
          </p:nvPicPr>
          <p:blipFill rotWithShape="1">
            <a:blip r:embed="rId4"/>
            <a:srcRect b="10151"/>
            <a:stretch/>
          </p:blipFill>
          <p:spPr>
            <a:xfrm>
              <a:off x="-1673782" y="1097845"/>
              <a:ext cx="5790470" cy="5905190"/>
            </a:xfrm>
            <a:prstGeom prst="rect">
              <a:avLst/>
            </a:prstGeom>
          </p:spPr>
        </p:pic>
        <p:pic>
          <p:nvPicPr>
            <p:cNvPr id="18" name="Grafik 17"/>
            <p:cNvPicPr>
              <a:picLocks noChangeAspect="1"/>
            </p:cNvPicPr>
            <p:nvPr/>
          </p:nvPicPr>
          <p:blipFill rotWithShape="1">
            <a:blip r:embed="rId5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rcRect l="22272" t="10222" r="23067" b="44795"/>
            <a:stretch/>
          </p:blipFill>
          <p:spPr>
            <a:xfrm>
              <a:off x="1754659" y="2004049"/>
              <a:ext cx="1155955" cy="1183404"/>
            </a:xfrm>
            <a:prstGeom prst="rect">
              <a:avLst/>
            </a:prstGeom>
          </p:spPr>
        </p:pic>
      </p:grpSp>
      <p:grpSp>
        <p:nvGrpSpPr>
          <p:cNvPr id="26" name="Gruppieren 25"/>
          <p:cNvGrpSpPr/>
          <p:nvPr/>
        </p:nvGrpSpPr>
        <p:grpSpPr>
          <a:xfrm>
            <a:off x="5588524" y="2775461"/>
            <a:ext cx="3093155" cy="1185334"/>
            <a:chOff x="5387402" y="3076384"/>
            <a:chExt cx="3093155" cy="1185334"/>
          </a:xfrm>
        </p:grpSpPr>
        <p:sp>
          <p:nvSpPr>
            <p:cNvPr id="21" name="Sprechblase: oval 20"/>
            <p:cNvSpPr/>
            <p:nvPr/>
          </p:nvSpPr>
          <p:spPr>
            <a:xfrm>
              <a:off x="5387402" y="3076384"/>
              <a:ext cx="3093155" cy="1185334"/>
            </a:xfrm>
            <a:prstGeom prst="wedgeEllipseCallout">
              <a:avLst>
                <a:gd name="adj1" fmla="val -60979"/>
                <a:gd name="adj2" fmla="val -31786"/>
              </a:avLst>
            </a:prstGeom>
            <a:noFill/>
            <a:ln w="5715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3" name="Textfeld 22"/>
            <p:cNvSpPr txBox="1"/>
            <p:nvPr/>
          </p:nvSpPr>
          <p:spPr>
            <a:xfrm>
              <a:off x="5699955" y="3286352"/>
              <a:ext cx="2468047" cy="61555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 algn="ctr"/>
              <a:r>
                <a:rPr lang="en-US" sz="2000" dirty="0">
                  <a:latin typeface="Arial" pitchFamily="34" charset="0"/>
                  <a:cs typeface="Arial" pitchFamily="34" charset="0"/>
                </a:rPr>
                <a:t>What are the Bank holidays in 2017</a:t>
              </a:r>
            </a:p>
          </p:txBody>
        </p:sp>
      </p:grpSp>
      <p:grpSp>
        <p:nvGrpSpPr>
          <p:cNvPr id="27" name="Gruppieren 26"/>
          <p:cNvGrpSpPr/>
          <p:nvPr/>
        </p:nvGrpSpPr>
        <p:grpSpPr>
          <a:xfrm>
            <a:off x="3612336" y="3632272"/>
            <a:ext cx="2678250" cy="939687"/>
            <a:chOff x="4143490" y="4324291"/>
            <a:chExt cx="2678250" cy="939687"/>
          </a:xfrm>
        </p:grpSpPr>
        <p:sp>
          <p:nvSpPr>
            <p:cNvPr id="24" name="Sprechblase: oval 23"/>
            <p:cNvSpPr/>
            <p:nvPr/>
          </p:nvSpPr>
          <p:spPr>
            <a:xfrm>
              <a:off x="4143490" y="4324291"/>
              <a:ext cx="2628014" cy="939687"/>
            </a:xfrm>
            <a:prstGeom prst="wedgeEllipseCallout">
              <a:avLst>
                <a:gd name="adj1" fmla="val -60979"/>
                <a:gd name="adj2" fmla="val -31786"/>
              </a:avLst>
            </a:prstGeom>
            <a:noFill/>
            <a:ln w="57150"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de-CH"/>
            </a:p>
          </p:txBody>
        </p:sp>
        <p:sp>
          <p:nvSpPr>
            <p:cNvPr id="25" name="Textfeld 24"/>
            <p:cNvSpPr txBox="1"/>
            <p:nvPr/>
          </p:nvSpPr>
          <p:spPr>
            <a:xfrm>
              <a:off x="4353693" y="4651728"/>
              <a:ext cx="2468047" cy="307777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r>
                <a:rPr lang="en-US" sz="2000" dirty="0">
                  <a:latin typeface="Arial" pitchFamily="34" charset="0"/>
                  <a:cs typeface="Arial" pitchFamily="34" charset="0"/>
                </a:rPr>
                <a:t>I will be Daddy soon</a:t>
              </a:r>
            </a:p>
          </p:txBody>
        </p:sp>
      </p:grpSp>
      <p:sp>
        <p:nvSpPr>
          <p:cNvPr id="28" name="Sprechblase: oval 27"/>
          <p:cNvSpPr/>
          <p:nvPr/>
        </p:nvSpPr>
        <p:spPr>
          <a:xfrm>
            <a:off x="6109711" y="4417481"/>
            <a:ext cx="2628014" cy="939687"/>
          </a:xfrm>
          <a:prstGeom prst="wedgeEllipseCallout">
            <a:avLst>
              <a:gd name="adj1" fmla="val -60979"/>
              <a:gd name="adj2" fmla="val -31786"/>
            </a:avLst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29" name="Textfeld 28"/>
          <p:cNvSpPr txBox="1"/>
          <p:nvPr/>
        </p:nvSpPr>
        <p:spPr>
          <a:xfrm>
            <a:off x="6198134" y="4657253"/>
            <a:ext cx="246804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latin typeface="Arial" pitchFamily="34" charset="0"/>
                <a:cs typeface="Arial" pitchFamily="34" charset="0"/>
              </a:rPr>
              <a:t>Can I attend a Feedback-</a:t>
            </a:r>
          </a:p>
          <a:p>
            <a:pPr algn="ctr"/>
            <a:r>
              <a:rPr lang="en-US" sz="1600" dirty="0">
                <a:latin typeface="Arial" pitchFamily="34" charset="0"/>
                <a:cs typeface="Arial" pitchFamily="34" charset="0"/>
              </a:rPr>
              <a:t>Training next month?</a:t>
            </a:r>
          </a:p>
        </p:txBody>
      </p:sp>
      <p:sp>
        <p:nvSpPr>
          <p:cNvPr id="30" name="Sprechblase: oval 29"/>
          <p:cNvSpPr/>
          <p:nvPr/>
        </p:nvSpPr>
        <p:spPr>
          <a:xfrm>
            <a:off x="5665030" y="5781037"/>
            <a:ext cx="2628014" cy="939687"/>
          </a:xfrm>
          <a:prstGeom prst="wedgeEllipseCallout">
            <a:avLst>
              <a:gd name="adj1" fmla="val -60979"/>
              <a:gd name="adj2" fmla="val -31786"/>
            </a:avLst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1" name="Textfeld 30"/>
          <p:cNvSpPr txBox="1"/>
          <p:nvPr/>
        </p:nvSpPr>
        <p:spPr>
          <a:xfrm>
            <a:off x="5780785" y="5881548"/>
            <a:ext cx="2468047" cy="73866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I was ill on </a:t>
            </a:r>
          </a:p>
          <a:p>
            <a:pPr algn="ctr"/>
            <a:r>
              <a:rPr lang="en-US" sz="2400" dirty="0">
                <a:latin typeface="Arial" pitchFamily="34" charset="0"/>
                <a:cs typeface="Arial" pitchFamily="34" charset="0"/>
              </a:rPr>
              <a:t>3</a:t>
            </a:r>
            <a:r>
              <a:rPr lang="en-US" sz="2400" baseline="30000" dirty="0">
                <a:latin typeface="Arial" pitchFamily="34" charset="0"/>
                <a:cs typeface="Arial" pitchFamily="34" charset="0"/>
              </a:rPr>
              <a:t>rd</a:t>
            </a:r>
            <a:r>
              <a:rPr lang="en-US" sz="2400" dirty="0">
                <a:latin typeface="Arial" pitchFamily="34" charset="0"/>
                <a:cs typeface="Arial" pitchFamily="34" charset="0"/>
              </a:rPr>
              <a:t> of April</a:t>
            </a:r>
          </a:p>
        </p:txBody>
      </p:sp>
      <p:sp>
        <p:nvSpPr>
          <p:cNvPr id="32" name="Sprechblase: oval 31"/>
          <p:cNvSpPr/>
          <p:nvPr/>
        </p:nvSpPr>
        <p:spPr>
          <a:xfrm>
            <a:off x="3647447" y="4844615"/>
            <a:ext cx="2628014" cy="939687"/>
          </a:xfrm>
          <a:prstGeom prst="wedgeEllipseCallout">
            <a:avLst>
              <a:gd name="adj1" fmla="val -60979"/>
              <a:gd name="adj2" fmla="val -31786"/>
            </a:avLst>
          </a:prstGeom>
          <a:noFill/>
          <a:ln w="57150"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CH"/>
          </a:p>
        </p:txBody>
      </p:sp>
      <p:sp>
        <p:nvSpPr>
          <p:cNvPr id="33" name="Textfeld 32"/>
          <p:cNvSpPr txBox="1"/>
          <p:nvPr/>
        </p:nvSpPr>
        <p:spPr>
          <a:xfrm>
            <a:off x="3735870" y="5084387"/>
            <a:ext cx="2468047" cy="49244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600" dirty="0">
                <a:latin typeface="Arial" pitchFamily="34" charset="0"/>
                <a:cs typeface="Arial" pitchFamily="34" charset="0"/>
              </a:rPr>
              <a:t>I am on Holiday starting</a:t>
            </a:r>
          </a:p>
          <a:p>
            <a:pPr algn="ctr"/>
            <a:r>
              <a:rPr lang="en-US" sz="1600" dirty="0">
                <a:latin typeface="Arial" pitchFamily="34" charset="0"/>
                <a:cs typeface="Arial" pitchFamily="34" charset="0"/>
              </a:rPr>
              <a:t>1</a:t>
            </a:r>
            <a:r>
              <a:rPr lang="en-US" sz="1600" baseline="30000" dirty="0">
                <a:latin typeface="Arial" pitchFamily="34" charset="0"/>
                <a:cs typeface="Arial" pitchFamily="34" charset="0"/>
              </a:rPr>
              <a:t>st</a:t>
            </a:r>
            <a:r>
              <a:rPr lang="en-US" sz="1600" dirty="0">
                <a:latin typeface="Arial" pitchFamily="34" charset="0"/>
                <a:cs typeface="Arial" pitchFamily="34" charset="0"/>
              </a:rPr>
              <a:t> Aug for 2 weeks</a:t>
            </a:r>
          </a:p>
        </p:txBody>
      </p:sp>
    </p:spTree>
    <p:extLst>
      <p:ext uri="{BB962C8B-B14F-4D97-AF65-F5344CB8AC3E}">
        <p14:creationId xmlns:p14="http://schemas.microsoft.com/office/powerpoint/2010/main" val="45157829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liennummernplatzhalter 2"/>
          <p:cNvSpPr>
            <a:spLocks noGrp="1"/>
          </p:cNvSpPr>
          <p:nvPr>
            <p:ph type="sldNum" sz="quarter" idx="4294967295"/>
          </p:nvPr>
        </p:nvSpPr>
        <p:spPr>
          <a:xfrm>
            <a:off x="0" y="6508750"/>
            <a:ext cx="487363" cy="214313"/>
          </a:xfrm>
        </p:spPr>
        <p:txBody>
          <a:bodyPr/>
          <a:lstStyle/>
          <a:p>
            <a:fld id="{3801209A-EBCB-4229-9A21-B7869465F47A}" type="slidenum">
              <a:rPr lang="de-CH" smtClean="0"/>
              <a:pPr/>
              <a:t>6</a:t>
            </a:fld>
            <a:r>
              <a:rPr lang="de-CH"/>
              <a:t>   |  </a:t>
            </a:r>
            <a:endParaRPr lang="de-CH" dirty="0"/>
          </a:p>
        </p:txBody>
      </p:sp>
      <p:sp>
        <p:nvSpPr>
          <p:cNvPr id="7" name="Rechteck 6"/>
          <p:cNvSpPr/>
          <p:nvPr/>
        </p:nvSpPr>
        <p:spPr>
          <a:xfrm>
            <a:off x="1036420" y="2616460"/>
            <a:ext cx="2031326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de-DE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Demo</a:t>
            </a:r>
          </a:p>
        </p:txBody>
      </p:sp>
      <p:grpSp>
        <p:nvGrpSpPr>
          <p:cNvPr id="14" name="Gruppieren 13"/>
          <p:cNvGrpSpPr/>
          <p:nvPr/>
        </p:nvGrpSpPr>
        <p:grpSpPr>
          <a:xfrm>
            <a:off x="4142718" y="500749"/>
            <a:ext cx="5557722" cy="5909733"/>
            <a:chOff x="995478" y="948108"/>
            <a:chExt cx="5557722" cy="5909733"/>
          </a:xfrm>
        </p:grpSpPr>
        <p:pic>
          <p:nvPicPr>
            <p:cNvPr id="15" name="Grafik 14"/>
            <p:cNvPicPr>
              <a:picLocks noChangeAspect="1"/>
            </p:cNvPicPr>
            <p:nvPr/>
          </p:nvPicPr>
          <p:blipFill rotWithShape="1">
            <a:blip r:embed="rId2"/>
            <a:srcRect l="1" r="23364" b="42518"/>
            <a:stretch/>
          </p:blipFill>
          <p:spPr>
            <a:xfrm>
              <a:off x="995478" y="948108"/>
              <a:ext cx="5557722" cy="5909733"/>
            </a:xfrm>
            <a:prstGeom prst="rect">
              <a:avLst/>
            </a:prstGeom>
          </p:spPr>
        </p:pic>
        <p:grpSp>
          <p:nvGrpSpPr>
            <p:cNvPr id="16" name="Gruppieren 15"/>
            <p:cNvGrpSpPr/>
            <p:nvPr/>
          </p:nvGrpSpPr>
          <p:grpSpPr>
            <a:xfrm>
              <a:off x="1931852" y="1772547"/>
              <a:ext cx="2601412" cy="3988122"/>
              <a:chOff x="928310" y="1417638"/>
              <a:chExt cx="3193039" cy="4894067"/>
            </a:xfrm>
          </p:grpSpPr>
          <p:pic>
            <p:nvPicPr>
              <p:cNvPr id="17" name="Grafik 1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928310" y="1417638"/>
                <a:ext cx="3193039" cy="3971175"/>
              </a:xfrm>
              <a:prstGeom prst="rect">
                <a:avLst/>
              </a:prstGeom>
            </p:spPr>
          </p:pic>
          <p:pic>
            <p:nvPicPr>
              <p:cNvPr id="18" name="Grafik 17"/>
              <p:cNvPicPr>
                <a:picLocks noChangeAspect="1"/>
              </p:cNvPicPr>
              <p:nvPr/>
            </p:nvPicPr>
            <p:blipFill rotWithShape="1">
              <a:blip r:embed="rId4"/>
              <a:srcRect t="39690"/>
              <a:stretch/>
            </p:blipFill>
            <p:spPr>
              <a:xfrm>
                <a:off x="1519937" y="5388813"/>
                <a:ext cx="2601412" cy="922892"/>
              </a:xfrm>
              <a:prstGeom prst="rect">
                <a:avLst/>
              </a:prstGeom>
            </p:spPr>
          </p:pic>
        </p:grpSp>
      </p:grpSp>
    </p:spTree>
    <p:extLst>
      <p:ext uri="{BB962C8B-B14F-4D97-AF65-F5344CB8AC3E}">
        <p14:creationId xmlns:p14="http://schemas.microsoft.com/office/powerpoint/2010/main" val="652649201"/>
      </p:ext>
    </p:extLst>
  </p:cSld>
  <p:clrMapOvr>
    <a:masterClrMapping/>
  </p:clrMapOvr>
  <p:transition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Grafik 11"/>
          <p:cNvPicPr>
            <a:picLocks noChangeAspect="1"/>
          </p:cNvPicPr>
          <p:nvPr/>
        </p:nvPicPr>
        <p:blipFill rotWithShape="1">
          <a:blip r:embed="rId3"/>
          <a:srcRect l="7152" t="11185" r="18617" b="15568"/>
          <a:stretch/>
        </p:blipFill>
        <p:spPr>
          <a:xfrm>
            <a:off x="296562" y="1062367"/>
            <a:ext cx="1631092" cy="1764918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Emploji – what’s next</a:t>
            </a:r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7</a:t>
            </a:fld>
            <a:r>
              <a:rPr lang="de-CH"/>
              <a:t>   |  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CH" dirty="0"/>
              <a:t>AXA internal Hackaton 2017 – Emploji Team</a:t>
            </a:r>
          </a:p>
        </p:txBody>
      </p:sp>
      <p:sp>
        <p:nvSpPr>
          <p:cNvPr id="6" name="Inhaltsplatzhalter 5"/>
          <p:cNvSpPr>
            <a:spLocks noGrp="1"/>
          </p:cNvSpPr>
          <p:nvPr>
            <p:ph sz="quarter" idx="15"/>
          </p:nvPr>
        </p:nvSpPr>
        <p:spPr>
          <a:xfrm>
            <a:off x="1927654" y="3336328"/>
            <a:ext cx="6481334" cy="3357776"/>
          </a:xfrm>
        </p:spPr>
        <p:txBody>
          <a:bodyPr>
            <a:noAutofit/>
          </a:bodyPr>
          <a:lstStyle/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600" b="1" dirty="0"/>
              <a:t>Emploji – is a business innovation – bringing Innovation </a:t>
            </a:r>
            <a:r>
              <a:rPr lang="en-US" sz="1600" b="1" dirty="0" smtClean="0"/>
              <a:t>to HR</a:t>
            </a:r>
            <a:r>
              <a:rPr lang="en-US" sz="1600" b="1" dirty="0"/>
              <a:t/>
            </a:r>
            <a:br>
              <a:rPr lang="en-US" sz="1600" b="1" dirty="0"/>
            </a:br>
            <a:endParaRPr lang="en-US" sz="1600" b="1" dirty="0"/>
          </a:p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600" b="1" dirty="0"/>
              <a:t>Next steps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Priority &amp; Resources within HR (CH, DE, Group)? 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Innovation Phase 1 (STEAM):</a:t>
            </a:r>
          </a:p>
          <a:p>
            <a:pPr lvl="2">
              <a:spcBef>
                <a:spcPts val="0"/>
              </a:spcBef>
              <a:spcAft>
                <a:spcPts val="600"/>
              </a:spcAft>
            </a:pPr>
            <a:r>
              <a:rPr lang="en-US" dirty="0">
                <a:sym typeface="Wingdings" panose="05000000000000000000" pitchFamily="2" charset="2"/>
              </a:rPr>
              <a:t>Get the funding for a 3 months prototype 30’000 CHF</a:t>
            </a:r>
            <a:br>
              <a:rPr lang="en-US" dirty="0">
                <a:sym typeface="Wingdings" panose="05000000000000000000" pitchFamily="2" charset="2"/>
              </a:rPr>
            </a:br>
            <a:r>
              <a:rPr lang="en-US" dirty="0">
                <a:sym typeface="Wingdings" panose="05000000000000000000" pitchFamily="2" charset="2"/>
              </a:rPr>
              <a:t>Success or failure?</a:t>
            </a:r>
          </a:p>
          <a:p>
            <a:pPr lvl="2">
              <a:spcBef>
                <a:spcPts val="0"/>
              </a:spcBef>
              <a:spcAft>
                <a:spcPts val="600"/>
              </a:spcAft>
            </a:pPr>
            <a:r>
              <a:rPr lang="en-US" dirty="0">
                <a:sym typeface="Wingdings" panose="05000000000000000000" pitchFamily="2" charset="2"/>
              </a:rPr>
              <a:t>Evaluate poss. Provider, Calculate Business Case, define MVP</a:t>
            </a:r>
          </a:p>
          <a:p>
            <a:pPr lvl="1">
              <a:spcBef>
                <a:spcPts val="0"/>
              </a:spcBef>
              <a:spcAft>
                <a:spcPts val="600"/>
              </a:spcAft>
            </a:pPr>
            <a:r>
              <a:rPr lang="en-US" sz="1600" dirty="0">
                <a:sym typeface="Wingdings" panose="05000000000000000000" pitchFamily="2" charset="2"/>
              </a:rPr>
              <a:t>Innovation Phase 2 (BEAM):</a:t>
            </a:r>
          </a:p>
          <a:p>
            <a:pPr lvl="2">
              <a:spcBef>
                <a:spcPts val="0"/>
              </a:spcBef>
              <a:spcAft>
                <a:spcPts val="600"/>
              </a:spcAft>
            </a:pPr>
            <a:r>
              <a:rPr lang="en-US" dirty="0">
                <a:sym typeface="Wingdings" panose="05000000000000000000" pitchFamily="2" charset="2"/>
              </a:rPr>
              <a:t>Pitch for MVP implementation</a:t>
            </a:r>
            <a:endParaRPr lang="en-US" sz="1800" dirty="0">
              <a:sym typeface="Wingdings" panose="05000000000000000000" pitchFamily="2" charset="2"/>
            </a:endParaRPr>
          </a:p>
        </p:txBody>
      </p:sp>
      <p:sp>
        <p:nvSpPr>
          <p:cNvPr id="8" name="Inhaltsplatzhalter 5"/>
          <p:cNvSpPr txBox="1">
            <a:spLocks/>
          </p:cNvSpPr>
          <p:nvPr/>
        </p:nvSpPr>
        <p:spPr>
          <a:xfrm>
            <a:off x="1927654" y="943766"/>
            <a:ext cx="6170706" cy="2577910"/>
          </a:xfrm>
          <a:prstGeom prst="rect">
            <a:avLst/>
          </a:prstGeom>
        </p:spPr>
        <p:txBody>
          <a:bodyPr vert="horz" lIns="0" tIns="0" rIns="0" bIns="0" rtlCol="0">
            <a:normAutofit/>
          </a:bodyPr>
          <a:lstStyle>
            <a:lvl1pPr marL="252000" indent="-252000" algn="l" defTabSz="457200" rtl="0" eaLnBrk="1" latinLnBrk="0" hangingPunct="1">
              <a:spcBef>
                <a:spcPts val="450"/>
              </a:spcBef>
              <a:buClr>
                <a:schemeClr val="accent6"/>
              </a:buClr>
              <a:buSzPct val="110000"/>
              <a:buFont typeface="Wingdings" charset="2"/>
              <a:buChar char="§"/>
              <a:defRPr sz="18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1pPr>
            <a:lvl2pPr marL="522000" indent="-252000" algn="l" defTabSz="457200" rtl="0" eaLnBrk="1" latinLnBrk="0" hangingPunct="1">
              <a:spcBef>
                <a:spcPts val="400"/>
              </a:spcBef>
              <a:buClrTx/>
              <a:buFont typeface="Symbol" charset="2"/>
              <a:buChar char="-"/>
              <a:defRPr sz="1800" b="1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2pPr>
            <a:lvl3pPr marL="720000" indent="-216000" algn="l" defTabSz="457200" rtl="0" eaLnBrk="1" latinLnBrk="0" hangingPunct="1">
              <a:spcBef>
                <a:spcPts val="350"/>
              </a:spcBef>
              <a:buClr>
                <a:schemeClr val="accent2"/>
              </a:buClr>
              <a:buSzPct val="110000"/>
              <a:buFont typeface="Wingdings" charset="2"/>
              <a:buChar char="§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3pPr>
            <a:lvl4pPr marL="936000" indent="-216000" algn="l" defTabSz="457200" rtl="0" eaLnBrk="1" latinLnBrk="0" hangingPunct="1">
              <a:spcBef>
                <a:spcPts val="350"/>
              </a:spcBef>
              <a:buFont typeface="Symbol" charset="2"/>
              <a:buChar char="-"/>
              <a:defRPr sz="16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4pPr>
            <a:lvl5pPr marL="1134000" indent="-198000" algn="l" defTabSz="457200" rtl="0" eaLnBrk="1" latinLnBrk="0" hangingPunct="1">
              <a:spcBef>
                <a:spcPts val="300"/>
              </a:spcBef>
              <a:buClr>
                <a:schemeClr val="tx2"/>
              </a:buClr>
              <a:buSzPct val="110000"/>
              <a:buFont typeface="Wingdings" charset="2"/>
              <a:buChar char="§"/>
              <a:tabLst/>
              <a:defRPr sz="1400" kern="1200">
                <a:solidFill>
                  <a:schemeClr val="tx1"/>
                </a:solidFill>
                <a:latin typeface="Arial" pitchFamily="34" charset="0"/>
                <a:ea typeface="+mn-ea"/>
                <a:cs typeface="Arial" pitchFamily="34" charset="0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0"/>
              </a:spcBef>
              <a:spcAft>
                <a:spcPts val="600"/>
              </a:spcAft>
            </a:pPr>
            <a:r>
              <a:rPr lang="en-US" sz="1600" b="1" dirty="0"/>
              <a:t>Key takeaway's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600" b="0" dirty="0"/>
              <a:t>Emploji received the most votes - seems to be a good idea 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600" b="0" dirty="0"/>
              <a:t>User Experience is important to our employees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600" b="0" dirty="0"/>
              <a:t>Cross-functional team was very efficient</a:t>
            </a:r>
          </a:p>
          <a:p>
            <a:pPr lvl="1">
              <a:spcBef>
                <a:spcPts val="0"/>
              </a:spcBef>
              <a:spcAft>
                <a:spcPts val="600"/>
              </a:spcAft>
              <a:buFont typeface="Wingdings" panose="05000000000000000000" pitchFamily="2" charset="2"/>
              <a:buChar char="ü"/>
            </a:pPr>
            <a:r>
              <a:rPr lang="en-US" sz="1600" b="0" dirty="0"/>
              <a:t>Within 2 days we succeeded to implement 3 simple processes and can answer FAQ</a:t>
            </a:r>
            <a:endParaRPr lang="en-US" sz="1600" b="0" dirty="0">
              <a:sym typeface="Wingdings" panose="05000000000000000000" pitchFamily="2" charset="2"/>
            </a:endParaRPr>
          </a:p>
        </p:txBody>
      </p:sp>
      <p:sp>
        <p:nvSpPr>
          <p:cNvPr id="13" name="Rechteck: abgerundete Ecken 12"/>
          <p:cNvSpPr/>
          <p:nvPr/>
        </p:nvSpPr>
        <p:spPr>
          <a:xfrm>
            <a:off x="448856" y="4297011"/>
            <a:ext cx="1469724" cy="917541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Financing?</a:t>
            </a:r>
            <a:endParaRPr lang="en-US" dirty="0"/>
          </a:p>
        </p:txBody>
      </p:sp>
      <p:sp>
        <p:nvSpPr>
          <p:cNvPr id="14" name="Rechteck: abgerundete Ecken 13"/>
          <p:cNvSpPr/>
          <p:nvPr/>
        </p:nvSpPr>
        <p:spPr>
          <a:xfrm>
            <a:off x="448856" y="5376654"/>
            <a:ext cx="1469724" cy="917541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Support from Innovation?</a:t>
            </a:r>
          </a:p>
        </p:txBody>
      </p:sp>
      <p:sp>
        <p:nvSpPr>
          <p:cNvPr id="15" name="Rechteck: abgerundete Ecken 14"/>
          <p:cNvSpPr/>
          <p:nvPr/>
        </p:nvSpPr>
        <p:spPr>
          <a:xfrm>
            <a:off x="448856" y="3221251"/>
            <a:ext cx="1469724" cy="917541"/>
          </a:xfrm>
          <a:prstGeom prst="roundRect">
            <a:avLst/>
          </a:prstGeom>
          <a:solidFill>
            <a:schemeClr val="accent3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Priority?</a:t>
            </a:r>
          </a:p>
        </p:txBody>
      </p:sp>
    </p:spTree>
    <p:extLst>
      <p:ext uri="{BB962C8B-B14F-4D97-AF65-F5344CB8AC3E}">
        <p14:creationId xmlns:p14="http://schemas.microsoft.com/office/powerpoint/2010/main" val="3953945663"/>
      </p:ext>
    </p:extLst>
  </p:cSld>
  <p:clrMapOvr>
    <a:masterClrMapping/>
  </p:clrMapOvr>
  <p:transition>
    <p:fade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Savings </a:t>
            </a:r>
            <a:r>
              <a:rPr lang="en-US" dirty="0" smtClean="0"/>
              <a:t>potential - Switzerland</a:t>
            </a:r>
            <a:endParaRPr lang="en-US" dirty="0"/>
          </a:p>
        </p:txBody>
      </p:sp>
      <p:sp>
        <p:nvSpPr>
          <p:cNvPr id="3" name="Foliennummernplatzhalter 2"/>
          <p:cNvSpPr>
            <a:spLocks noGrp="1"/>
          </p:cNvSpPr>
          <p:nvPr>
            <p:ph type="sldNum" sz="quarter" idx="11"/>
          </p:nvPr>
        </p:nvSpPr>
        <p:spPr/>
        <p:txBody>
          <a:bodyPr/>
          <a:lstStyle/>
          <a:p>
            <a:fld id="{3801209A-EBCB-4229-9A21-B7869465F47A}" type="slidenum">
              <a:rPr lang="de-CH" smtClean="0"/>
              <a:pPr/>
              <a:t>8</a:t>
            </a:fld>
            <a:r>
              <a:rPr lang="de-CH"/>
              <a:t>   |  </a:t>
            </a:r>
            <a:endParaRPr lang="de-CH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r>
              <a:rPr lang="de-CH"/>
              <a:t>AXA internal Hackaton 2017 – Emploji Team</a:t>
            </a:r>
            <a:endParaRPr lang="de-CH" dirty="0"/>
          </a:p>
        </p:txBody>
      </p:sp>
      <p:sp>
        <p:nvSpPr>
          <p:cNvPr id="6" name="Inhaltsplatzhalter 5"/>
          <p:cNvSpPr>
            <a:spLocks noGrp="1"/>
          </p:cNvSpPr>
          <p:nvPr>
            <p:ph sz="quarter" idx="15"/>
          </p:nvPr>
        </p:nvSpPr>
        <p:spPr>
          <a:xfrm>
            <a:off x="738000" y="1569600"/>
            <a:ext cx="5365345" cy="4471200"/>
          </a:xfrm>
        </p:spPr>
        <p:txBody>
          <a:bodyPr/>
          <a:lstStyle/>
          <a:p>
            <a:r>
              <a:rPr lang="en-US" dirty="0"/>
              <a:t>Absences / year: 				65’000</a:t>
            </a:r>
          </a:p>
          <a:p>
            <a:r>
              <a:rPr lang="en-US" dirty="0"/>
              <a:t>Time spent on absence request: 	5’</a:t>
            </a:r>
          </a:p>
          <a:p>
            <a:endParaRPr lang="en-US" dirty="0"/>
          </a:p>
          <a:p>
            <a:r>
              <a:rPr lang="en-US" dirty="0"/>
              <a:t>Expense booking / year: 		30’650</a:t>
            </a:r>
          </a:p>
          <a:p>
            <a:r>
              <a:rPr lang="en-US" dirty="0"/>
              <a:t>Time spent on expense booking:	10’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7" name="Pfeil: nach rechts 6"/>
          <p:cNvSpPr/>
          <p:nvPr/>
        </p:nvSpPr>
        <p:spPr>
          <a:xfrm>
            <a:off x="5541484" y="1569600"/>
            <a:ext cx="374574" cy="600723"/>
          </a:xfrm>
          <a:prstGeom prst="rightArrow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Pfeil: nach rechts 7"/>
          <p:cNvSpPr/>
          <p:nvPr/>
        </p:nvSpPr>
        <p:spPr>
          <a:xfrm>
            <a:off x="5541484" y="2469382"/>
            <a:ext cx="374574" cy="600723"/>
          </a:xfrm>
          <a:prstGeom prst="rightArrow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feld 8"/>
          <p:cNvSpPr txBox="1"/>
          <p:nvPr/>
        </p:nvSpPr>
        <p:spPr>
          <a:xfrm>
            <a:off x="6202497" y="1803859"/>
            <a:ext cx="1872867" cy="1107996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dirty="0">
                <a:latin typeface="Arial" pitchFamily="34" charset="0"/>
                <a:cs typeface="Arial" pitchFamily="34" charset="0"/>
              </a:rPr>
              <a:t>677 Working days</a:t>
            </a:r>
          </a:p>
          <a:p>
            <a:endParaRPr lang="en-US" dirty="0">
              <a:latin typeface="Arial" pitchFamily="34" charset="0"/>
              <a:cs typeface="Arial" pitchFamily="34" charset="0"/>
            </a:endParaRPr>
          </a:p>
          <a:p>
            <a:endParaRPr lang="en-US" dirty="0">
              <a:latin typeface="Arial" pitchFamily="34" charset="0"/>
              <a:cs typeface="Arial" pitchFamily="34" charset="0"/>
            </a:endParaRPr>
          </a:p>
          <a:p>
            <a:r>
              <a:rPr lang="en-US" dirty="0">
                <a:latin typeface="Arial" pitchFamily="34" charset="0"/>
                <a:cs typeface="Arial" pitchFamily="34" charset="0"/>
              </a:rPr>
              <a:t>639 working days</a:t>
            </a:r>
          </a:p>
        </p:txBody>
      </p:sp>
      <p:sp>
        <p:nvSpPr>
          <p:cNvPr id="10" name="Rechteck 9"/>
          <p:cNvSpPr/>
          <p:nvPr/>
        </p:nvSpPr>
        <p:spPr>
          <a:xfrm>
            <a:off x="727075" y="3382178"/>
            <a:ext cx="7348289" cy="330506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feld 10"/>
          <p:cNvSpPr txBox="1"/>
          <p:nvPr/>
        </p:nvSpPr>
        <p:spPr>
          <a:xfrm>
            <a:off x="1365962" y="3982901"/>
            <a:ext cx="5464497" cy="276999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dirty="0">
                <a:latin typeface="Arial" pitchFamily="34" charset="0"/>
                <a:cs typeface="Arial" pitchFamily="34" charset="0"/>
              </a:rPr>
              <a:t>4 FTE &gt; </a:t>
            </a:r>
            <a:r>
              <a:rPr lang="en-US" b="1" dirty="0">
                <a:latin typeface="Arial" pitchFamily="34" charset="0"/>
                <a:cs typeface="Arial" pitchFamily="34" charset="0"/>
              </a:rPr>
              <a:t>CHF 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48</a:t>
            </a:r>
            <a:r>
              <a:rPr lang="en-US" b="1" dirty="0" smtClean="0">
                <a:latin typeface="Arial" pitchFamily="34" charset="0"/>
                <a:cs typeface="Arial" pitchFamily="34" charset="0"/>
              </a:rPr>
              <a:t>0’000</a:t>
            </a:r>
            <a:r>
              <a:rPr lang="en-US" b="1" dirty="0">
                <a:latin typeface="Arial" pitchFamily="34" charset="0"/>
                <a:cs typeface="Arial" pitchFamily="34" charset="0"/>
              </a:rPr>
              <a:t>.--</a:t>
            </a:r>
          </a:p>
        </p:txBody>
      </p:sp>
      <p:sp>
        <p:nvSpPr>
          <p:cNvPr id="12" name="Rechteck 11"/>
          <p:cNvSpPr/>
          <p:nvPr/>
        </p:nvSpPr>
        <p:spPr>
          <a:xfrm>
            <a:off x="699515" y="4463050"/>
            <a:ext cx="7348289" cy="330506"/>
          </a:xfrm>
          <a:prstGeom prst="rect">
            <a:avLst/>
          </a:prstGeom>
          <a:solidFill>
            <a:schemeClr val="accent1"/>
          </a:solidFill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2445580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AXA">
  <a:themeElements>
    <a:clrScheme name="AXAColors">
      <a:dk1>
        <a:sysClr val="windowText" lastClr="000000"/>
      </a:dk1>
      <a:lt1>
        <a:sysClr val="window" lastClr="FFFFFF"/>
      </a:lt1>
      <a:dk2>
        <a:srgbClr val="103184"/>
      </a:dk2>
      <a:lt2>
        <a:srgbClr val="FFFFFF"/>
      </a:lt2>
      <a:accent1>
        <a:srgbClr val="103184"/>
      </a:accent1>
      <a:accent2>
        <a:srgbClr val="4B91CD"/>
      </a:accent2>
      <a:accent3>
        <a:srgbClr val="B69049"/>
      </a:accent3>
      <a:accent4>
        <a:srgbClr val="004563"/>
      </a:accent4>
      <a:accent5>
        <a:srgbClr val="7FA2B1"/>
      </a:accent5>
      <a:accent6>
        <a:srgbClr val="FF1821"/>
      </a:accent6>
      <a:hlink>
        <a:srgbClr val="4B91CD"/>
      </a:hlink>
      <a:folHlink>
        <a:srgbClr val="800080"/>
      </a:folHlink>
    </a:clrScheme>
    <a:fontScheme name="AXA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Bureau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effectLst/>
      </a:spPr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  <a:txDef>
      <a:spPr>
        <a:noFill/>
      </a:spPr>
      <a:bodyPr wrap="none" lIns="0" tIns="0" rIns="0" bIns="0" rtlCol="0">
        <a:spAutoFit/>
      </a:bodyPr>
      <a:lstStyle>
        <a:defPPr>
          <a:defRPr sz="1400" smtClean="0">
            <a:latin typeface="Arial" pitchFamily="34" charset="0"/>
            <a:cs typeface="Arial" pitchFamily="34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Thème Office">
  <a:themeElements>
    <a:clrScheme name="AXA Palette 2014 - 6 couleurs">
      <a:dk1>
        <a:sysClr val="windowText" lastClr="000000"/>
      </a:dk1>
      <a:lt1>
        <a:sysClr val="window" lastClr="FFFFFF"/>
      </a:lt1>
      <a:dk2>
        <a:srgbClr val="004563"/>
      </a:dk2>
      <a:lt2>
        <a:srgbClr val="707173"/>
      </a:lt2>
      <a:accent1>
        <a:srgbClr val="4977B6"/>
      </a:accent1>
      <a:accent2>
        <a:srgbClr val="00727A"/>
      </a:accent2>
      <a:accent3>
        <a:srgbClr val="FACE50"/>
      </a:accent3>
      <a:accent4>
        <a:srgbClr val="E40A38"/>
      </a:accent4>
      <a:accent5>
        <a:srgbClr val="550034"/>
      </a:accent5>
      <a:accent6>
        <a:srgbClr val="7FA2B1"/>
      </a:accent6>
      <a:hlink>
        <a:srgbClr val="004893"/>
      </a:hlink>
      <a:folHlink>
        <a:srgbClr val="93569A"/>
      </a:folHlink>
    </a:clrScheme>
    <a:fontScheme name="AXA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AXA Palette 2014 - 6 couleurs">
      <a:dk1>
        <a:sysClr val="windowText" lastClr="000000"/>
      </a:dk1>
      <a:lt1>
        <a:sysClr val="window" lastClr="FFFFFF"/>
      </a:lt1>
      <a:dk2>
        <a:srgbClr val="004563"/>
      </a:dk2>
      <a:lt2>
        <a:srgbClr val="707173"/>
      </a:lt2>
      <a:accent1>
        <a:srgbClr val="4977B6"/>
      </a:accent1>
      <a:accent2>
        <a:srgbClr val="00727A"/>
      </a:accent2>
      <a:accent3>
        <a:srgbClr val="FACE50"/>
      </a:accent3>
      <a:accent4>
        <a:srgbClr val="E40A38"/>
      </a:accent4>
      <a:accent5>
        <a:srgbClr val="550034"/>
      </a:accent5>
      <a:accent6>
        <a:srgbClr val="7FA2B1"/>
      </a:accent6>
      <a:hlink>
        <a:srgbClr val="004893"/>
      </a:hlink>
      <a:folHlink>
        <a:srgbClr val="93569A"/>
      </a:folHlink>
    </a:clrScheme>
    <a:fontScheme name="AXA">
      <a:majorFont>
        <a:latin typeface="Century Gothic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Teamdokument" ma:contentTypeID="0x0101007B9AA4213E9F4BD9BBF83A43B2619B6F00544CDF23AB63564BB50A64DEE6DB9B40" ma:contentTypeVersion="22" ma:contentTypeDescription="" ma:contentTypeScope="" ma:versionID="126185f18e59158a079400c63bfbc78e">
  <xsd:schema xmlns:xsd="http://www.w3.org/2001/XMLSchema" xmlns:xs="http://www.w3.org/2001/XMLSchema" xmlns:p="http://schemas.microsoft.com/office/2006/metadata/properties" xmlns:ns1="http://schemas.microsoft.com/sharepoint/v3" xmlns:ns2="eb32d968-6545-4ddf-929d-43fab4585358" xmlns:ns3="836a215d-43e6-4c9a-88df-e2f2b49fb025" xmlns:ns5="http://schemas.microsoft.com/sharepoint/v4" xmlns:ns6="0d97b3df-6eab-42d3-b40a-70cf809d530a" targetNamespace="http://schemas.microsoft.com/office/2006/metadata/properties" ma:root="true" ma:fieldsID="dfc9f6a339ca09095c51e8ab4b1f1c4d" ns1:_="" ns2:_="" ns3:_="" ns5:_="" ns6:_="">
    <xsd:import namespace="http://schemas.microsoft.com/sharepoint/v3"/>
    <xsd:import namespace="eb32d968-6545-4ddf-929d-43fab4585358"/>
    <xsd:import namespace="836a215d-43e6-4c9a-88df-e2f2b49fb025"/>
    <xsd:import namespace="http://schemas.microsoft.com/sharepoint/v4"/>
    <xsd:import namespace="0d97b3df-6eab-42d3-b40a-70cf809d530a"/>
    <xsd:element name="properties">
      <xsd:complexType>
        <xsd:sequence>
          <xsd:element name="documentManagement">
            <xsd:complexType>
              <xsd:all>
                <xsd:element ref="ns2:DocCat"/>
                <xsd:element ref="ns3:EPIC" minOccurs="0"/>
                <xsd:element ref="ns2:Description" minOccurs="0"/>
                <xsd:element ref="ns1:EmailSender" minOccurs="0"/>
                <xsd:element ref="ns1:EmailTo" minOccurs="0"/>
                <xsd:element ref="ns1:EmailCc" minOccurs="0"/>
                <xsd:element ref="ns1:EmailFrom" minOccurs="0"/>
                <xsd:element ref="ns1:EmailSubject" minOccurs="0"/>
                <xsd:element ref="ns5:EmailHeaders" minOccurs="0"/>
                <xsd:element ref="ns2:KeyDoc" minOccurs="0"/>
                <xsd:element ref="ns6:SharedWithUser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EmailSender" ma:index="5" nillable="true" ma:displayName="E-Mail-Absender" ma:hidden="true" ma:internalName="EmailSender" ma:readOnly="false">
      <xsd:simpleType>
        <xsd:restriction base="dms:Note"/>
      </xsd:simpleType>
    </xsd:element>
    <xsd:element name="EmailTo" ma:index="6" nillable="true" ma:displayName="E-Mail an" ma:hidden="true" ma:internalName="EmailTo" ma:readOnly="false">
      <xsd:simpleType>
        <xsd:restriction base="dms:Note"/>
      </xsd:simpleType>
    </xsd:element>
    <xsd:element name="EmailCc" ma:index="7" nillable="true" ma:displayName="E-Mail Cc" ma:hidden="true" ma:internalName="EmailCc" ma:readOnly="false">
      <xsd:simpleType>
        <xsd:restriction base="dms:Note"/>
      </xsd:simpleType>
    </xsd:element>
    <xsd:element name="EmailFrom" ma:index="8" nillable="true" ma:displayName="E-Mail von" ma:hidden="true" ma:internalName="EmailFrom" ma:readOnly="false">
      <xsd:simpleType>
        <xsd:restriction base="dms:Text"/>
      </xsd:simpleType>
    </xsd:element>
    <xsd:element name="EmailSubject" ma:index="9" nillable="true" ma:displayName="E-Mail-Betreff" ma:hidden="true" ma:internalName="EmailSubject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b32d968-6545-4ddf-929d-43fab4585358" elementFormDefault="qualified">
    <xsd:import namespace="http://schemas.microsoft.com/office/2006/documentManagement/types"/>
    <xsd:import namespace="http://schemas.microsoft.com/office/infopath/2007/PartnerControls"/>
    <xsd:element name="DocCat" ma:index="1" ma:displayName="EPIC" ma:format="Dropdown" ma:internalName="DocCat">
      <xsd:simpleType>
        <xsd:restriction base="dms:Choice">
          <xsd:enumeration value="17/1. Culture Rollout"/>
          <xsd:enumeration value="17/2. Trafoscout Modell"/>
          <xsd:enumeration value="17/3. Warm-Up Module Leading Forward"/>
          <xsd:enumeration value="17/4. HR Push Agile Transformation Program"/>
          <xsd:enumeration value="New Performance Management"/>
          <xsd:enumeration value="New Learning Offer"/>
          <xsd:enumeration value="SWP Strategic Workforce Planning"/>
          <xsd:enumeration value="Scrum Framework"/>
          <xsd:enumeration value="Scrum Review&amp;Retrospektive"/>
          <xsd:enumeration value="Lead Organisation&amp;Culture"/>
          <xsd:enumeration value="Archiv Sprint 1"/>
          <xsd:enumeration value="Archiv Sprint 2"/>
          <xsd:enumeration value="Transformation Journey"/>
          <xsd:enumeration value="2016 Epics"/>
        </xsd:restriction>
      </xsd:simpleType>
    </xsd:element>
    <xsd:element name="Description" ma:index="3" nillable="true" ma:displayName="JIRA Code (HROC-##)" ma:internalName="Description">
      <xsd:simpleType>
        <xsd:restriction base="dms:Text">
          <xsd:maxLength value="255"/>
        </xsd:restriction>
      </xsd:simpleType>
    </xsd:element>
    <xsd:element name="KeyDoc" ma:index="18" nillable="true" ma:displayName="Schlüsseldokument" ma:default="nein" ma:format="RadioButtons" ma:hidden="true" ma:internalName="KeyDoc" ma:readOnly="false">
      <xsd:simpleType>
        <xsd:restriction base="dms:Choice">
          <xsd:enumeration value="ja"/>
          <xsd:enumeration value="nein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836a215d-43e6-4c9a-88df-e2f2b49fb025" elementFormDefault="qualified">
    <xsd:import namespace="http://schemas.microsoft.com/office/2006/documentManagement/types"/>
    <xsd:import namespace="http://schemas.microsoft.com/office/infopath/2007/PartnerControls"/>
    <xsd:element name="EPIC" ma:index="2" nillable="true" ma:displayName="Story" ma:internalName="EPIC">
      <xsd:simpleType>
        <xsd:restriction base="dms:Text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4" elementFormDefault="qualified">
    <xsd:import namespace="http://schemas.microsoft.com/office/2006/documentManagement/types"/>
    <xsd:import namespace="http://schemas.microsoft.com/office/infopath/2007/PartnerControls"/>
    <xsd:element name="EmailHeaders" ma:index="10" nillable="true" ma:displayName="E-Mail-Kopfzeilen" ma:hidden="true" ma:internalName="EmailHeaders" ma:readOnly="fals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0d97b3df-6eab-42d3-b40a-70cf809d530a" elementFormDefault="qualified">
    <xsd:import namespace="http://schemas.microsoft.com/office/2006/documentManagement/types"/>
    <xsd:import namespace="http://schemas.microsoft.com/office/infopath/2007/PartnerControls"/>
    <xsd:element name="SharedWithUsers" ma:index="19" nillable="true" ma:displayName="Freigegeben für" ma:description="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 ma:index="4" ma:displayName="Autor"/>
        <xsd:element ref="dcterms:created" minOccurs="0" maxOccurs="1"/>
        <xsd:element ref="dc:identifier" minOccurs="0" maxOccurs="1"/>
        <xsd:element name="contentType" minOccurs="0" maxOccurs="1" type="xsd:string" ma:index="12" ma:displayName="Content Type"/>
        <xsd:element ref="dc:title" minOccurs="0" maxOccurs="1" ma:displayName="Titel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KeyDoc xmlns="eb32d968-6545-4ddf-929d-43fab4585358">nein</KeyDoc>
    <Description xmlns="eb32d968-6545-4ddf-929d-43fab4585358">HROC-20</Description>
    <DocCat xmlns="eb32d968-6545-4ddf-929d-43fab4585358">17/4. HR Push Agile Transformation Program</DocCat>
    <EPIC xmlns="836a215d-43e6-4c9a-88df-e2f2b49fb025">Emploji</EPIC>
    <EmailTo xmlns="http://schemas.microsoft.com/sharepoint/v3" xsi:nil="true"/>
    <EmailHeaders xmlns="http://schemas.microsoft.com/sharepoint/v4" xsi:nil="true"/>
    <EmailSender xmlns="http://schemas.microsoft.com/sharepoint/v3" xsi:nil="true"/>
    <EmailFrom xmlns="http://schemas.microsoft.com/sharepoint/v3" xsi:nil="true"/>
    <EmailSubject xmlns="http://schemas.microsoft.com/sharepoint/v3" xsi:nil="true"/>
    <EmailCc xmlns="http://schemas.microsoft.com/sharepoint/v3" xsi:nil="true"/>
  </documentManagement>
</p:properties>
</file>

<file path=customXml/itemProps1.xml><?xml version="1.0" encoding="utf-8"?>
<ds:datastoreItem xmlns:ds="http://schemas.openxmlformats.org/officeDocument/2006/customXml" ds:itemID="{7E2BCB6A-3666-499A-AF79-3C2BF86B4608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eb32d968-6545-4ddf-929d-43fab4585358"/>
    <ds:schemaRef ds:uri="836a215d-43e6-4c9a-88df-e2f2b49fb025"/>
    <ds:schemaRef ds:uri="http://schemas.microsoft.com/sharepoint/v4"/>
    <ds:schemaRef ds:uri="0d97b3df-6eab-42d3-b40a-70cf809d530a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39873881-7421-4CED-BC1A-258BEF92B31F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C5D2885-6B93-4A54-92FB-59971C3122FC}">
  <ds:schemaRefs>
    <ds:schemaRef ds:uri="http://schemas.microsoft.com/office/2006/metadata/properties"/>
    <ds:schemaRef ds:uri="http://schemas.microsoft.com/sharepoint/v4"/>
    <ds:schemaRef ds:uri="http://schemas.openxmlformats.org/package/2006/metadata/core-properties"/>
    <ds:schemaRef ds:uri="http://purl.org/dc/elements/1.1/"/>
    <ds:schemaRef ds:uri="http://schemas.microsoft.com/office/infopath/2007/PartnerControls"/>
    <ds:schemaRef ds:uri="http://purl.org/dc/dcmitype/"/>
    <ds:schemaRef ds:uri="http://schemas.microsoft.com/sharepoint/v3"/>
    <ds:schemaRef ds:uri="http://purl.org/dc/terms/"/>
    <ds:schemaRef ds:uri="http://schemas.microsoft.com/office/2006/documentManagement/types"/>
    <ds:schemaRef ds:uri="836a215d-43e6-4c9a-88df-e2f2b49fb025"/>
    <ds:schemaRef ds:uri="0d97b3df-6eab-42d3-b40a-70cf809d530a"/>
    <ds:schemaRef ds:uri="eb32d968-6545-4ddf-929d-43fab4585358"/>
    <ds:schemaRef ds:uri="http://www.w3.org/XML/1998/namespace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189</TotalTime>
  <Words>764</Words>
  <Application>Microsoft Macintosh PowerPoint</Application>
  <PresentationFormat>On-screen Show (4:3)</PresentationFormat>
  <Paragraphs>120</Paragraphs>
  <Slides>8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Avenir Book</vt:lpstr>
      <vt:lpstr>Century Gothic</vt:lpstr>
      <vt:lpstr>Symbol</vt:lpstr>
      <vt:lpstr>Wingdings</vt:lpstr>
      <vt:lpstr>Arial</vt:lpstr>
      <vt:lpstr>AXA</vt:lpstr>
      <vt:lpstr>Folienbibliothek</vt:lpstr>
      <vt:lpstr>Emploji wins the AXA Hackathon 2017</vt:lpstr>
      <vt:lpstr>What is the AXA Hackathon?</vt:lpstr>
      <vt:lpstr>What is the idea behind Emploji?</vt:lpstr>
      <vt:lpstr>Emploji – Prototype functionalities </vt:lpstr>
      <vt:lpstr>PowerPoint Presentation</vt:lpstr>
      <vt:lpstr>Emploji – what’s next</vt:lpstr>
      <vt:lpstr>Savings potential - Switzerland</vt:lpstr>
    </vt:vector>
  </TitlesOfParts>
  <Company>AXA</Company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Just Du it GL</dc:title>
  <dc:creator>Giorgi Steffan</dc:creator>
  <cp:lastModifiedBy>Lorenz Haenggi</cp:lastModifiedBy>
  <cp:revision>200</cp:revision>
  <cp:lastPrinted>2014-11-07T16:19:12Z</cp:lastPrinted>
  <dcterms:created xsi:type="dcterms:W3CDTF">2014-10-28T12:52:43Z</dcterms:created>
  <dcterms:modified xsi:type="dcterms:W3CDTF">2017-07-13T13:05:55Z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AdHocReviewCycleID">
    <vt:i4>-1523324207</vt:i4>
  </property>
  <property fmtid="{D5CDD505-2E9C-101B-9397-08002B2CF9AE}" pid="3" name="_NewReviewCycle">
    <vt:lpwstr/>
  </property>
  <property fmtid="{D5CDD505-2E9C-101B-9397-08002B2CF9AE}" pid="4" name="_EmailSubject">
    <vt:lpwstr>PPT Template</vt:lpwstr>
  </property>
  <property fmtid="{D5CDD505-2E9C-101B-9397-08002B2CF9AE}" pid="5" name="_AuthorEmail">
    <vt:lpwstr>axatemplates@axa.ch</vt:lpwstr>
  </property>
  <property fmtid="{D5CDD505-2E9C-101B-9397-08002B2CF9AE}" pid="6" name="_AuthorEmailDisplayName">
    <vt:lpwstr>Office Templates</vt:lpwstr>
  </property>
  <property fmtid="{D5CDD505-2E9C-101B-9397-08002B2CF9AE}" pid="7" name="_PreviousAdHocReviewCycleID">
    <vt:i4>1183487958</vt:i4>
  </property>
  <property fmtid="{D5CDD505-2E9C-101B-9397-08002B2CF9AE}" pid="8" name="ContentTypeId">
    <vt:lpwstr>0x0101007B9AA4213E9F4BD9BBF83A43B2619B6F00544CDF23AB63564BB50A64DEE6DB9B40</vt:lpwstr>
  </property>
</Properties>
</file>

<file path=docProps/thumbnail.jpeg>
</file>